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guide id="3" pos="2976">
          <p15:clr>
            <a:srgbClr val="9AA0A6"/>
          </p15:clr>
        </p15:guide>
      </p15:sldGuideLst>
    </p:ext>
    <p:ext uri="http://customooxmlschemas.google.com/">
      <go:slidesCustomData xmlns:go="http://customooxmlschemas.google.com/" r:id="rId23" roundtripDataSignature="AMtx7mhYG6dXGxpySaedPHOrsLF2hlFfj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72C55AE5-2077-49D0-8427-28EF909B1145}">
  <a:tblStyle styleId="{72C55AE5-2077-49D0-8427-28EF909B114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 pos="2976"/>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slide" Target="slides/slide16.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819b792f8d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g819b792f8d_1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819b792f8d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819b792f8d_1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Project Success Criteria	</a:t>
            </a:r>
            <a:endParaRPr/>
          </a:p>
          <a:p>
            <a:pPr indent="0" lvl="0" marL="0" rtl="0" algn="l">
              <a:lnSpc>
                <a:spcPct val="100000"/>
              </a:lnSpc>
              <a:spcBef>
                <a:spcPts val="0"/>
              </a:spcBef>
              <a:spcAft>
                <a:spcPts val="0"/>
              </a:spcAft>
              <a:buSzPts val="1100"/>
              <a:buNone/>
            </a:pPr>
            <a:r>
              <a:rPr lang="en"/>
              <a:t>&lt;This paragraph should outline those aspects of the project that determine its success. This may include objective (“website should serve 1million users per month with page load time of under 2 seconds”) as well as subjective criteria (“webpage design should be pleasing to the customers”).&gt;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819b792f8d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g819b792f8d_1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High-level Requirements</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lang="en" sz="1300">
                <a:solidFill>
                  <a:schemeClr val="dk1"/>
                </a:solidFill>
                <a:latin typeface="Calibri"/>
                <a:ea typeface="Calibri"/>
                <a:cs typeface="Calibri"/>
                <a:sym typeface="Calibri"/>
              </a:rPr>
              <a:t>&lt;This section should list only high level requirements, mostly bulleted points. This should be starting point for the process of requirements collection effort.&gt;</a:t>
            </a:r>
            <a:endParaRPr sz="1300">
              <a:solidFill>
                <a:schemeClr val="dk1"/>
              </a:solidFill>
              <a:latin typeface="Calibri"/>
              <a:ea typeface="Calibri"/>
              <a:cs typeface="Calibri"/>
              <a:sym typeface="Calibri"/>
            </a:endParaRPr>
          </a:p>
          <a:p>
            <a:pPr indent="0" lvl="0" marL="0" rtl="0" algn="l">
              <a:lnSpc>
                <a:spcPct val="115000"/>
              </a:lnSpc>
              <a:spcBef>
                <a:spcPts val="1000"/>
              </a:spcBef>
              <a:spcAft>
                <a:spcPts val="1000"/>
              </a:spcAft>
              <a:buSzPts val="1100"/>
              <a:buNone/>
            </a:pPr>
            <a:r>
              <a:rPr lang="en" sz="1300">
                <a:solidFill>
                  <a:schemeClr val="dk1"/>
                </a:solidFill>
                <a:latin typeface="Calibri"/>
                <a:ea typeface="Calibri"/>
                <a:cs typeface="Calibri"/>
                <a:sym typeface="Calibri"/>
              </a:rPr>
              <a:t>Business and Technical Requirements if any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819b792f8d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g819b792f8d_1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Project Risks</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&lt;This section should talk about identified risks for the project. These can be external or internal to the project. Risks may also about time-to-market, initiating from competition, regulations compliance from government or industry. If any of risk mitigation strategies are understood, they need to be mentioned as well.&gt;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819b792f8d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g819b792f8d_1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Major Milestones </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&lt;Major milestones include ‘what is expected’ and by ‘when’. For an ecommerce web-site this could be the order and timelines for each of the modules (login, user-registration, role management, product details, shopping cart, logout, security, performance etc&gt; to be delivered.&gt;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819b792f8d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g819b792f8d_1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Summary Budget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&lt;This is crucial aspect of Project Charter. Many a times project comes to unexpected halt due to lack of funding. Planning the project scope based on budget will ensure that high-business-value features are done up-front giving most Return on Investment.&gt;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819b792f8d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g819b792f8d_1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High-level Assumptions, Dependencies and Constraints</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&lt;Any high level assumptions, constraints arising from government regulations, or otherwise, etc are to be outlined here.</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And dependencies on the project, resources, funding etc – which will impact project are also outlined.&gt;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819b792f8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g819b792f8d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819b792f8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819b792f8d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70000"/>
              </a:lnSpc>
              <a:spcBef>
                <a:spcPts val="2400"/>
              </a:spcBef>
              <a:spcAft>
                <a:spcPts val="0"/>
              </a:spcAft>
              <a:buClr>
                <a:schemeClr val="dk1"/>
              </a:buClr>
              <a:buSzPts val="1100"/>
              <a:buFont typeface="Arial"/>
              <a:buNone/>
            </a:pPr>
            <a:r>
              <a:rPr b="1" lang="en" sz="1400">
                <a:solidFill>
                  <a:srgbClr val="365F91"/>
                </a:solidFill>
                <a:latin typeface="Cambria"/>
                <a:ea typeface="Cambria"/>
                <a:cs typeface="Cambria"/>
                <a:sym typeface="Cambria"/>
              </a:rPr>
              <a:t>Business Case : </a:t>
            </a:r>
            <a:r>
              <a:rPr lang="en" sz="1300">
                <a:solidFill>
                  <a:schemeClr val="dk1"/>
                </a:solidFill>
                <a:latin typeface="Calibri"/>
                <a:ea typeface="Calibri"/>
                <a:cs typeface="Calibri"/>
                <a:sym typeface="Calibri"/>
              </a:rPr>
              <a:t>&lt;This paragraph should talk about the purpose of this project, including the business problem it is aiming to solve. What the business is going to achieve and the benefits. The justification for the project should be provided here. &gt;</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819b792f8d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g819b792f8d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SzPts val="1100"/>
              <a:buNone/>
            </a:pPr>
            <a:r>
              <a:rPr lang="en" sz="1300">
                <a:solidFill>
                  <a:schemeClr val="dk1"/>
                </a:solidFill>
                <a:latin typeface="Calibri"/>
                <a:ea typeface="Calibri"/>
                <a:cs typeface="Calibri"/>
                <a:sym typeface="Calibri"/>
              </a:rPr>
              <a:t>&lt;This should outline objectives of the project. High level business needs expected to be addressed by the project are to be outlined. USE SMART&gt;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9" name="Shape 9"/>
        <p:cNvGrpSpPr/>
        <p:nvPr/>
      </p:nvGrpSpPr>
      <p:grpSpPr>
        <a:xfrm>
          <a:off x="0" y="0"/>
          <a:ext cx="0" cy="0"/>
          <a:chOff x="0" y="0"/>
          <a:chExt cx="0" cy="0"/>
        </a:xfrm>
      </p:grpSpPr>
      <p:sp>
        <p:nvSpPr>
          <p:cNvPr id="10" name="Google Shape;10;p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 name="Google Shape;11;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2" name="Shape 12"/>
        <p:cNvGrpSpPr/>
        <p:nvPr/>
      </p:nvGrpSpPr>
      <p:grpSpPr>
        <a:xfrm>
          <a:off x="0" y="0"/>
          <a:ext cx="0" cy="0"/>
          <a:chOff x="0" y="0"/>
          <a:chExt cx="0" cy="0"/>
        </a:xfrm>
      </p:grpSpPr>
      <p:sp>
        <p:nvSpPr>
          <p:cNvPr id="13" name="Google Shape;13;p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4" name="Google Shape;14;p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1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9" name="Google Shape;19;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1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1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1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1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1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1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2.png"/><Relationship Id="rId11" Type="http://schemas.openxmlformats.org/officeDocument/2006/relationships/image" Target="../media/image4.png"/><Relationship Id="rId10" Type="http://schemas.openxmlformats.org/officeDocument/2006/relationships/image" Target="../media/image10.png"/><Relationship Id="rId9"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9.png"/><Relationship Id="rId7" Type="http://schemas.openxmlformats.org/officeDocument/2006/relationships/image" Target="../media/image1.png"/><Relationship Id="rId8"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6.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
          <p:cNvSpPr/>
          <p:nvPr/>
        </p:nvSpPr>
        <p:spPr>
          <a:xfrm>
            <a:off x="528200" y="472275"/>
            <a:ext cx="8046900" cy="4125600"/>
          </a:xfrm>
          <a:prstGeom prst="roundRect">
            <a:avLst>
              <a:gd fmla="val 16667" name="adj"/>
            </a:avLst>
          </a:prstGeom>
          <a:solidFill>
            <a:srgbClr val="FFFFFF"/>
          </a:solidFill>
          <a:ln cap="flat" cmpd="sng" w="19050">
            <a:solidFill>
              <a:srgbClr val="ED7D31"/>
            </a:solidFill>
            <a:prstDash val="lgDash"/>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4800"/>
              <a:t>Assignment </a:t>
            </a:r>
            <a:r>
              <a:rPr b="1" lang="en">
                <a:solidFill>
                  <a:srgbClr val="ED7D31"/>
                </a:solidFill>
                <a:latin typeface="Times New Roman"/>
                <a:ea typeface="Times New Roman"/>
                <a:cs typeface="Times New Roman"/>
                <a:sym typeface="Times New Roman"/>
              </a:rPr>
              <a:t>Stephen Salve  </a:t>
            </a:r>
            <a:r>
              <a:rPr b="1" lang="en">
                <a:solidFill>
                  <a:srgbClr val="ED7D31"/>
                </a:solidFill>
                <a:latin typeface="Times New Roman"/>
                <a:ea typeface="Times New Roman"/>
                <a:cs typeface="Times New Roman"/>
                <a:sym typeface="Times New Roman"/>
              </a:rPr>
              <a:t>SPJ1139</a:t>
            </a:r>
            <a:r>
              <a:rPr lang="en" sz="1800">
                <a:solidFill>
                  <a:srgbClr val="ED7D31"/>
                </a:solidFill>
                <a:latin typeface="Times New Roman"/>
                <a:ea typeface="Times New Roman"/>
                <a:cs typeface="Times New Roman"/>
                <a:sym typeface="Times New Roman"/>
              </a:rPr>
              <a:t> </a:t>
            </a:r>
            <a:endParaRPr sz="1800">
              <a:solidFill>
                <a:srgbClr val="ED7D3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1" lang="en" sz="1200">
                <a:latin typeface="Times New Roman"/>
                <a:ea typeface="Times New Roman"/>
                <a:cs typeface="Times New Roman"/>
                <a:sym typeface="Times New Roman"/>
              </a:rPr>
              <a:t>Topic Covered</a:t>
            </a:r>
            <a:endParaRPr b="1" sz="1200">
              <a:latin typeface="Times New Roman"/>
              <a:ea typeface="Times New Roman"/>
              <a:cs typeface="Times New Roman"/>
              <a:sym typeface="Times New Roman"/>
            </a:endParaRPr>
          </a:p>
          <a:p>
            <a:pPr indent="-304800" lvl="0" marL="457200" rtl="0" algn="l">
              <a:lnSpc>
                <a:spcPct val="115000"/>
              </a:lnSpc>
              <a:spcBef>
                <a:spcPts val="0"/>
              </a:spcBef>
              <a:spcAft>
                <a:spcPts val="0"/>
              </a:spcAft>
              <a:buSzPts val="1200"/>
              <a:buFont typeface="Times New Roman"/>
              <a:buAutoNum type="arabicPeriod"/>
            </a:pPr>
            <a:r>
              <a:rPr lang="en" sz="1200">
                <a:latin typeface="Times New Roman"/>
                <a:ea typeface="Times New Roman"/>
                <a:cs typeface="Times New Roman"/>
                <a:sym typeface="Times New Roman"/>
              </a:rPr>
              <a:t>Companies  - Our Story, Our Vision and Mission.</a:t>
            </a:r>
            <a:endParaRPr sz="1200">
              <a:latin typeface="Times New Roman"/>
              <a:ea typeface="Times New Roman"/>
              <a:cs typeface="Times New Roman"/>
              <a:sym typeface="Times New Roman"/>
            </a:endParaRPr>
          </a:p>
          <a:p>
            <a:pPr indent="-304800" lvl="0" marL="457200" rtl="0" algn="l">
              <a:lnSpc>
                <a:spcPct val="115000"/>
              </a:lnSpc>
              <a:spcBef>
                <a:spcPts val="0"/>
              </a:spcBef>
              <a:spcAft>
                <a:spcPts val="0"/>
              </a:spcAft>
              <a:buSzPts val="1200"/>
              <a:buFont typeface="Times New Roman"/>
              <a:buAutoNum type="arabicPeriod"/>
            </a:pPr>
            <a:r>
              <a:rPr lang="en" sz="1200">
                <a:latin typeface="Times New Roman"/>
                <a:ea typeface="Times New Roman"/>
                <a:cs typeface="Times New Roman"/>
                <a:sym typeface="Times New Roman"/>
              </a:rPr>
              <a:t>Executive Summary, Our USP,  Target Customers, Presence, SWOT Analysis</a:t>
            </a:r>
            <a:endParaRPr sz="1200">
              <a:latin typeface="Times New Roman"/>
              <a:ea typeface="Times New Roman"/>
              <a:cs typeface="Times New Roman"/>
              <a:sym typeface="Times New Roman"/>
            </a:endParaRPr>
          </a:p>
          <a:p>
            <a:pPr indent="-304800" lvl="0" marL="457200" rtl="0" algn="l">
              <a:lnSpc>
                <a:spcPct val="115000"/>
              </a:lnSpc>
              <a:spcBef>
                <a:spcPts val="0"/>
              </a:spcBef>
              <a:spcAft>
                <a:spcPts val="0"/>
              </a:spcAft>
              <a:buSzPts val="1200"/>
              <a:buFont typeface="Times New Roman"/>
              <a:buAutoNum type="arabicPeriod"/>
            </a:pPr>
            <a:r>
              <a:rPr lang="en" sz="1200">
                <a:latin typeface="Times New Roman"/>
                <a:ea typeface="Times New Roman"/>
                <a:cs typeface="Times New Roman"/>
                <a:sym typeface="Times New Roman"/>
              </a:rPr>
              <a:t>NTCP Diamond Framework Analysis - Rider/Delivery Executive App</a:t>
            </a:r>
            <a:endParaRPr sz="1200">
              <a:latin typeface="Times New Roman"/>
              <a:ea typeface="Times New Roman"/>
              <a:cs typeface="Times New Roman"/>
              <a:sym typeface="Times New Roman"/>
            </a:endParaRPr>
          </a:p>
          <a:p>
            <a:pPr indent="-304800" lvl="0" marL="457200" rtl="0" algn="l">
              <a:lnSpc>
                <a:spcPct val="115000"/>
              </a:lnSpc>
              <a:spcBef>
                <a:spcPts val="0"/>
              </a:spcBef>
              <a:spcAft>
                <a:spcPts val="0"/>
              </a:spcAft>
              <a:buSzPts val="1200"/>
              <a:buFont typeface="Times New Roman"/>
              <a:buAutoNum type="arabicPeriod"/>
            </a:pPr>
            <a:r>
              <a:rPr lang="en" sz="1200">
                <a:latin typeface="Times New Roman"/>
                <a:ea typeface="Times New Roman"/>
                <a:cs typeface="Times New Roman"/>
                <a:sym typeface="Times New Roman"/>
              </a:rPr>
              <a:t>Project Charter </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pic>
        <p:nvPicPr>
          <p:cNvPr id="55" name="Google Shape;55;p1"/>
          <p:cNvPicPr preferRelativeResize="0"/>
          <p:nvPr/>
        </p:nvPicPr>
        <p:blipFill>
          <a:blip r:embed="rId3">
            <a:alphaModFix/>
          </a:blip>
          <a:stretch>
            <a:fillRect/>
          </a:stretch>
        </p:blipFill>
        <p:spPr>
          <a:xfrm>
            <a:off x="7584475" y="0"/>
            <a:ext cx="1559525" cy="1534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35" name="Shape 135"/>
        <p:cNvGrpSpPr/>
        <p:nvPr/>
      </p:nvGrpSpPr>
      <p:grpSpPr>
        <a:xfrm>
          <a:off x="0" y="0"/>
          <a:ext cx="0" cy="0"/>
          <a:chOff x="0" y="0"/>
          <a:chExt cx="0" cy="0"/>
        </a:xfrm>
      </p:grpSpPr>
      <p:sp>
        <p:nvSpPr>
          <p:cNvPr id="136" name="Google Shape;136;g819b792f8d_1_7"/>
          <p:cNvSpPr/>
          <p:nvPr/>
        </p:nvSpPr>
        <p:spPr>
          <a:xfrm>
            <a:off x="320375" y="225125"/>
            <a:ext cx="8538000" cy="47067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Key Stakeholders</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7" name="Google Shape;137;g819b792f8d_1_7"/>
          <p:cNvPicPr preferRelativeResize="0"/>
          <p:nvPr/>
        </p:nvPicPr>
        <p:blipFill>
          <a:blip r:embed="rId3">
            <a:alphaModFix amt="8000"/>
          </a:blip>
          <a:stretch>
            <a:fillRect/>
          </a:stretch>
        </p:blipFill>
        <p:spPr>
          <a:xfrm>
            <a:off x="-96450" y="0"/>
            <a:ext cx="9201899" cy="5143500"/>
          </a:xfrm>
          <a:prstGeom prst="rect">
            <a:avLst/>
          </a:prstGeom>
          <a:noFill/>
          <a:ln>
            <a:noFill/>
          </a:ln>
        </p:spPr>
      </p:pic>
      <p:sp>
        <p:nvSpPr>
          <p:cNvPr id="138" name="Google Shape;138;g819b792f8d_1_7"/>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sp>
        <p:nvSpPr>
          <p:cNvPr id="139" name="Google Shape;139;g819b792f8d_1_7"/>
          <p:cNvSpPr txBox="1"/>
          <p:nvPr/>
        </p:nvSpPr>
        <p:spPr>
          <a:xfrm>
            <a:off x="562850" y="1234450"/>
            <a:ext cx="3655500" cy="35886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Delivery Executive.</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Operational Department/Team.</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Finance Department.</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Back office.</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Customer App </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Frontend Developer.</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40" name="Google Shape;140;g819b792f8d_1_7"/>
          <p:cNvSpPr txBox="1"/>
          <p:nvPr/>
        </p:nvSpPr>
        <p:spPr>
          <a:xfrm>
            <a:off x="4906250" y="1043950"/>
            <a:ext cx="3655500" cy="3588600"/>
          </a:xfrm>
          <a:prstGeom prst="rect">
            <a:avLst/>
          </a:prstGeom>
          <a:noFill/>
          <a:ln>
            <a:noFill/>
          </a:ln>
          <a:effectLst>
            <a:outerShdw blurRad="57150" rotWithShape="0" algn="bl" dir="5400000" dist="19050">
              <a:srgbClr val="000000">
                <a:alpha val="50000"/>
              </a:srgbClr>
            </a:outerShdw>
            <a:reflection blurRad="0" dir="5400000" dist="38100" endA="0" fadeDir="5400012" kx="0" rotWithShape="0" algn="bl" stPos="0" sy="-100000" ky="0"/>
          </a:effectLst>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Backend Developer.</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Devops Team</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Data science team.</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Legal Department.</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Restaurant Partners.</a:t>
            </a:r>
            <a:endParaRPr sz="1800">
              <a:solidFill>
                <a:srgbClr val="FFFFFF"/>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44" name="Shape 144"/>
        <p:cNvGrpSpPr/>
        <p:nvPr/>
      </p:nvGrpSpPr>
      <p:grpSpPr>
        <a:xfrm>
          <a:off x="0" y="0"/>
          <a:ext cx="0" cy="0"/>
          <a:chOff x="0" y="0"/>
          <a:chExt cx="0" cy="0"/>
        </a:xfrm>
      </p:grpSpPr>
      <p:sp>
        <p:nvSpPr>
          <p:cNvPr id="145" name="Google Shape;145;g819b792f8d_1_20"/>
          <p:cNvSpPr/>
          <p:nvPr/>
        </p:nvSpPr>
        <p:spPr>
          <a:xfrm>
            <a:off x="320375" y="225125"/>
            <a:ext cx="4961700" cy="47067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Project Success Criteria</a:t>
            </a:r>
            <a:endParaRPr b="1" sz="24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95% of the rating should be 5/4 Star for the Orders Delivered.</a:t>
            </a:r>
            <a:endParaRPr sz="18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Rider App should have 90% accurate in the terms of the location data.</a:t>
            </a:r>
            <a:endParaRPr sz="18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Rider App should have 5X load capacity to no of orders placed. No of order to growth week on week.</a:t>
            </a:r>
            <a:endParaRPr sz="18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99% uptime of the Rider app.</a:t>
            </a:r>
            <a:endParaRPr sz="18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Crash-Free Users and Crash-Free Sessions should be 99%</a:t>
            </a:r>
            <a:endParaRPr sz="18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Crashes per week should not be more than 50.</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g819b792f8d_1_20"/>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pic>
        <p:nvPicPr>
          <p:cNvPr id="147" name="Google Shape;147;g819b792f8d_1_20"/>
          <p:cNvPicPr preferRelativeResize="0"/>
          <p:nvPr/>
        </p:nvPicPr>
        <p:blipFill>
          <a:blip r:embed="rId3">
            <a:alphaModFix/>
          </a:blip>
          <a:stretch>
            <a:fillRect/>
          </a:stretch>
        </p:blipFill>
        <p:spPr>
          <a:xfrm>
            <a:off x="5351350" y="1073750"/>
            <a:ext cx="3662775" cy="27449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51" name="Shape 151"/>
        <p:cNvGrpSpPr/>
        <p:nvPr/>
      </p:nvGrpSpPr>
      <p:grpSpPr>
        <a:xfrm>
          <a:off x="0" y="0"/>
          <a:ext cx="0" cy="0"/>
          <a:chOff x="0" y="0"/>
          <a:chExt cx="0" cy="0"/>
        </a:xfrm>
      </p:grpSpPr>
      <p:sp>
        <p:nvSpPr>
          <p:cNvPr id="152" name="Google Shape;152;g819b792f8d_1_38"/>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High-level Requirements</a:t>
            </a:r>
            <a:endParaRPr b="1" sz="24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The Restaurant Listing and Delivery Time Promised should be 95% accurate.</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Estimating Last Mile Time should cover the parking time to customers location.</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Estimating Preparation Time should consider food item and its quality as well.</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Just In Time Assignment (JIT)  that helps customer place orders for any the vendors shown to him.</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g819b792f8d_1_38"/>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57" name="Shape 157"/>
        <p:cNvGrpSpPr/>
        <p:nvPr/>
      </p:nvGrpSpPr>
      <p:grpSpPr>
        <a:xfrm>
          <a:off x="0" y="0"/>
          <a:ext cx="0" cy="0"/>
          <a:chOff x="0" y="0"/>
          <a:chExt cx="0" cy="0"/>
        </a:xfrm>
      </p:grpSpPr>
      <p:sp>
        <p:nvSpPr>
          <p:cNvPr id="158" name="Google Shape;158;g819b792f8d_1_48"/>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Project Risks</a:t>
            </a:r>
            <a:endParaRPr b="1" sz="24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Over Engineering.</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Difficult in maintain such complex system.</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Risk of Over Budget.</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App being the bottle neck for real time data.</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Single point Failure.</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Over consuming device battery.</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Feature compatibility with the riders Device.</a:t>
            </a:r>
            <a:endParaRPr sz="1800">
              <a:solidFill>
                <a:schemeClr val="lt1"/>
              </a:solidFill>
              <a:latin typeface="Times New Roman"/>
              <a:ea typeface="Times New Roman"/>
              <a:cs typeface="Times New Roman"/>
              <a:sym typeface="Times New Roman"/>
            </a:endParaRPr>
          </a:p>
          <a:p>
            <a:pPr indent="0" lvl="0" marL="457200" marR="0" rtl="0" algn="l">
              <a:lnSpc>
                <a:spcPct val="15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g819b792f8d_1_48"/>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pic>
        <p:nvPicPr>
          <p:cNvPr id="160" name="Google Shape;160;g819b792f8d_1_48"/>
          <p:cNvPicPr preferRelativeResize="0"/>
          <p:nvPr/>
        </p:nvPicPr>
        <p:blipFill>
          <a:blip r:embed="rId3">
            <a:alphaModFix amt="19000"/>
          </a:blip>
          <a:stretch>
            <a:fillRect/>
          </a:stretch>
        </p:blipFill>
        <p:spPr>
          <a:xfrm>
            <a:off x="5401100" y="1316175"/>
            <a:ext cx="3258000" cy="2000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64" name="Shape 164"/>
        <p:cNvGrpSpPr/>
        <p:nvPr/>
      </p:nvGrpSpPr>
      <p:grpSpPr>
        <a:xfrm>
          <a:off x="0" y="0"/>
          <a:ext cx="0" cy="0"/>
          <a:chOff x="0" y="0"/>
          <a:chExt cx="0" cy="0"/>
        </a:xfrm>
      </p:grpSpPr>
      <p:sp>
        <p:nvSpPr>
          <p:cNvPr id="165" name="Google Shape;165;g819b792f8d_1_56"/>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Major Milestones - Oct 2019 to April 2020</a:t>
            </a:r>
            <a:endParaRPr b="1" sz="24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l">
              <a:lnSpc>
                <a:spcPct val="15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g819b792f8d_1_56"/>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graphicFrame>
        <p:nvGraphicFramePr>
          <p:cNvPr id="167" name="Google Shape;167;g819b792f8d_1_56"/>
          <p:cNvGraphicFramePr/>
          <p:nvPr/>
        </p:nvGraphicFramePr>
        <p:xfrm>
          <a:off x="839950" y="1194950"/>
          <a:ext cx="3000000" cy="3000000"/>
        </p:xfrm>
        <a:graphic>
          <a:graphicData uri="http://schemas.openxmlformats.org/drawingml/2006/table">
            <a:tbl>
              <a:tblPr>
                <a:noFill/>
                <a:tableStyleId>{72C55AE5-2077-49D0-8427-28EF909B1145}</a:tableStyleId>
              </a:tblPr>
              <a:tblGrid>
                <a:gridCol w="1204225"/>
                <a:gridCol w="5402200"/>
                <a:gridCol w="1039575"/>
              </a:tblGrid>
              <a:tr h="381000">
                <a:tc>
                  <a:txBody>
                    <a:bodyPr/>
                    <a:lstStyle/>
                    <a:p>
                      <a:pPr indent="0" lvl="0" marL="0" rtl="0" algn="l">
                        <a:spcBef>
                          <a:spcPts val="0"/>
                        </a:spcBef>
                        <a:spcAft>
                          <a:spcPts val="0"/>
                        </a:spcAft>
                        <a:buNone/>
                      </a:pPr>
                      <a:r>
                        <a:rPr b="1" lang="en">
                          <a:solidFill>
                            <a:srgbClr val="FFFFFF"/>
                          </a:solidFill>
                        </a:rPr>
                        <a:t>Milestone </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b="1" lang="en">
                          <a:solidFill>
                            <a:srgbClr val="FFFFFF"/>
                          </a:solidFill>
                        </a:rPr>
                        <a:t>Task</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b="1" lang="en">
                          <a:solidFill>
                            <a:srgbClr val="FFFFFF"/>
                          </a:solidFill>
                        </a:rPr>
                        <a:t>Date</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l">
                        <a:spcBef>
                          <a:spcPts val="0"/>
                        </a:spcBef>
                        <a:spcAft>
                          <a:spcPts val="0"/>
                        </a:spcAft>
                        <a:buNone/>
                      </a:pPr>
                      <a:r>
                        <a:rPr lang="en">
                          <a:solidFill>
                            <a:srgbClr val="FFFFFF"/>
                          </a:solidFill>
                        </a:rPr>
                        <a:t>Milestone 1</a:t>
                      </a:r>
                      <a:endParaRPr>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The Restaurant Listing and Delivery Time Promised should be 95% accurate.  </a:t>
                      </a:r>
                      <a:r>
                        <a:rPr b="1" lang="en">
                          <a:solidFill>
                            <a:srgbClr val="FFFFFF"/>
                          </a:solidFill>
                        </a:rPr>
                        <a:t>90 Day </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30th Jan</a:t>
                      </a:r>
                      <a:endParaRPr>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lang="en">
                          <a:solidFill>
                            <a:srgbClr val="FFFFFF"/>
                          </a:solidFill>
                        </a:rPr>
                        <a:t>Milestone 2</a:t>
                      </a:r>
                      <a:endParaRPr>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Estimating Last Mile Time should cover the parking time to customers location. </a:t>
                      </a:r>
                      <a:r>
                        <a:rPr b="1" lang="en">
                          <a:solidFill>
                            <a:srgbClr val="FFFFFF"/>
                          </a:solidFill>
                        </a:rPr>
                        <a:t>60 Day</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5th March</a:t>
                      </a:r>
                      <a:endParaRPr>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lang="en">
                          <a:solidFill>
                            <a:srgbClr val="FFFFFF"/>
                          </a:solidFill>
                        </a:rPr>
                        <a:t>Milestone 3</a:t>
                      </a:r>
                      <a:endParaRPr>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Estimating Preparation Time should consider food item and its quality as well. </a:t>
                      </a:r>
                      <a:r>
                        <a:rPr b="1" lang="en">
                          <a:solidFill>
                            <a:srgbClr val="FFFFFF"/>
                          </a:solidFill>
                        </a:rPr>
                        <a:t>20 Days</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15 th March</a:t>
                      </a:r>
                      <a:endParaRPr>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lang="en">
                          <a:solidFill>
                            <a:srgbClr val="FFFFFF"/>
                          </a:solidFill>
                        </a:rPr>
                        <a:t>Milestone 4</a:t>
                      </a:r>
                      <a:endParaRPr>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Just In Time Assignment (JIT)  that helps customer place orders for any the vendors shown to him. </a:t>
                      </a:r>
                      <a:r>
                        <a:rPr b="1" lang="en">
                          <a:solidFill>
                            <a:srgbClr val="FFFFFF"/>
                          </a:solidFill>
                        </a:rPr>
                        <a:t>35 days</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10th April</a:t>
                      </a:r>
                      <a:endParaRPr>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71" name="Shape 171"/>
        <p:cNvGrpSpPr/>
        <p:nvPr/>
      </p:nvGrpSpPr>
      <p:grpSpPr>
        <a:xfrm>
          <a:off x="0" y="0"/>
          <a:ext cx="0" cy="0"/>
          <a:chOff x="0" y="0"/>
          <a:chExt cx="0" cy="0"/>
        </a:xfrm>
      </p:grpSpPr>
      <p:sp>
        <p:nvSpPr>
          <p:cNvPr id="172" name="Google Shape;172;g819b792f8d_1_63"/>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Summary Budget</a:t>
            </a:r>
            <a:endParaRPr b="1" sz="24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l">
              <a:lnSpc>
                <a:spcPct val="15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g819b792f8d_1_63"/>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graphicFrame>
        <p:nvGraphicFramePr>
          <p:cNvPr id="174" name="Google Shape;174;g819b792f8d_1_63"/>
          <p:cNvGraphicFramePr/>
          <p:nvPr/>
        </p:nvGraphicFramePr>
        <p:xfrm>
          <a:off x="839950" y="1194950"/>
          <a:ext cx="3000000" cy="3000000"/>
        </p:xfrm>
        <a:graphic>
          <a:graphicData uri="http://schemas.openxmlformats.org/drawingml/2006/table">
            <a:tbl>
              <a:tblPr>
                <a:noFill/>
                <a:tableStyleId>{72C55AE5-2077-49D0-8427-28EF909B1145}</a:tableStyleId>
              </a:tblPr>
              <a:tblGrid>
                <a:gridCol w="1188175"/>
                <a:gridCol w="6422700"/>
              </a:tblGrid>
              <a:tr h="492550">
                <a:tc>
                  <a:txBody>
                    <a:bodyPr/>
                    <a:lstStyle/>
                    <a:p>
                      <a:pPr indent="0" lvl="0" marL="0" rtl="0" algn="l">
                        <a:spcBef>
                          <a:spcPts val="0"/>
                        </a:spcBef>
                        <a:spcAft>
                          <a:spcPts val="0"/>
                        </a:spcAft>
                        <a:buNone/>
                      </a:pPr>
                      <a:r>
                        <a:rPr b="1" lang="en">
                          <a:solidFill>
                            <a:srgbClr val="FFFFFF"/>
                          </a:solidFill>
                        </a:rPr>
                        <a:t>Budget</a:t>
                      </a:r>
                      <a:r>
                        <a:rPr b="1" lang="en">
                          <a:solidFill>
                            <a:srgbClr val="FFFFFF"/>
                          </a:solidFill>
                        </a:rPr>
                        <a:t> </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b="1" lang="en">
                          <a:solidFill>
                            <a:srgbClr val="FFFFFF"/>
                          </a:solidFill>
                        </a:rPr>
                        <a:t>Task</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492550">
                <a:tc>
                  <a:txBody>
                    <a:bodyPr/>
                    <a:lstStyle/>
                    <a:p>
                      <a:pPr indent="0" lvl="0" marL="0" rtl="0" algn="l">
                        <a:spcBef>
                          <a:spcPts val="0"/>
                        </a:spcBef>
                        <a:spcAft>
                          <a:spcPts val="0"/>
                        </a:spcAft>
                        <a:buNone/>
                      </a:pPr>
                      <a:r>
                        <a:rPr lang="en">
                          <a:solidFill>
                            <a:srgbClr val="FFFFFF"/>
                          </a:solidFill>
                        </a:rPr>
                        <a:t>60 </a:t>
                      </a:r>
                      <a:r>
                        <a:rPr lang="en" sz="800">
                          <a:solidFill>
                            <a:srgbClr val="FFFFFF"/>
                          </a:solidFill>
                        </a:rPr>
                        <a:t>lakhs per annum</a:t>
                      </a:r>
                      <a:endParaRPr sz="800">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The Restaurant Listing and Delivery Time Promised should be 95% accurate. </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492550">
                <a:tc>
                  <a:txBody>
                    <a:bodyPr/>
                    <a:lstStyle/>
                    <a:p>
                      <a:pPr indent="0" lvl="0" marL="0" rtl="0" algn="l">
                        <a:spcBef>
                          <a:spcPts val="0"/>
                        </a:spcBef>
                        <a:spcAft>
                          <a:spcPts val="0"/>
                        </a:spcAft>
                        <a:buNone/>
                      </a:pPr>
                      <a:r>
                        <a:rPr lang="en">
                          <a:solidFill>
                            <a:srgbClr val="FFFFFF"/>
                          </a:solidFill>
                        </a:rPr>
                        <a:t>30 </a:t>
                      </a:r>
                      <a:r>
                        <a:rPr lang="en" sz="800">
                          <a:solidFill>
                            <a:srgbClr val="FFFFFF"/>
                          </a:solidFill>
                        </a:rPr>
                        <a:t>lakhs per annum</a:t>
                      </a:r>
                      <a:endParaRPr>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Estimating Last Mile Time should cover the parking time to customers location. </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492550">
                <a:tc>
                  <a:txBody>
                    <a:bodyPr/>
                    <a:lstStyle/>
                    <a:p>
                      <a:pPr indent="0" lvl="0" marL="0" rtl="0" algn="l">
                        <a:spcBef>
                          <a:spcPts val="0"/>
                        </a:spcBef>
                        <a:spcAft>
                          <a:spcPts val="0"/>
                        </a:spcAft>
                        <a:buNone/>
                      </a:pPr>
                      <a:r>
                        <a:rPr lang="en">
                          <a:solidFill>
                            <a:srgbClr val="FFFFFF"/>
                          </a:solidFill>
                        </a:rPr>
                        <a:t>30 </a:t>
                      </a:r>
                      <a:r>
                        <a:rPr lang="en" sz="800">
                          <a:solidFill>
                            <a:srgbClr val="FFFFFF"/>
                          </a:solidFill>
                        </a:rPr>
                        <a:t>lakhs per annum</a:t>
                      </a:r>
                      <a:endParaRPr>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Estimating Preparation Time should consider food item and its quality as well.</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755575">
                <a:tc>
                  <a:txBody>
                    <a:bodyPr/>
                    <a:lstStyle/>
                    <a:p>
                      <a:pPr indent="0" lvl="0" marL="0" rtl="0" algn="l">
                        <a:spcBef>
                          <a:spcPts val="0"/>
                        </a:spcBef>
                        <a:spcAft>
                          <a:spcPts val="0"/>
                        </a:spcAft>
                        <a:buNone/>
                      </a:pPr>
                      <a:r>
                        <a:rPr lang="en">
                          <a:solidFill>
                            <a:srgbClr val="FFFFFF"/>
                          </a:solidFill>
                        </a:rPr>
                        <a:t>50 </a:t>
                      </a:r>
                      <a:r>
                        <a:rPr lang="en" sz="800">
                          <a:solidFill>
                            <a:srgbClr val="FFFFFF"/>
                          </a:solidFill>
                        </a:rPr>
                        <a:t>lakhs per annum</a:t>
                      </a:r>
                      <a:endParaRPr>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Just In Time Assignment (JIT)  that helps customer place orders for any the vendors shown to him. </a:t>
                      </a:r>
                      <a:endParaRPr b="1">
                        <a:solidFill>
                          <a:srgbClr val="FFFFFF"/>
                        </a:solidFill>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78" name="Shape 178"/>
        <p:cNvGrpSpPr/>
        <p:nvPr/>
      </p:nvGrpSpPr>
      <p:grpSpPr>
        <a:xfrm>
          <a:off x="0" y="0"/>
          <a:ext cx="0" cy="0"/>
          <a:chOff x="0" y="0"/>
          <a:chExt cx="0" cy="0"/>
        </a:xfrm>
      </p:grpSpPr>
      <p:sp>
        <p:nvSpPr>
          <p:cNvPr id="179" name="Google Shape;179;g819b792f8d_1_70"/>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High-level Assumptions, Dependencies and Constraints</a:t>
            </a:r>
            <a:endParaRPr b="1" sz="24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The Restaurant Listing and Delivery Time Promised should be 95% accurate.</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Estimating Last Mile Time should cover the parking to customers location.</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Estimating Preparation Time should consider food item and its quality as well.</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Just In Time Assignment (JIT)  that helps customer place orders for any the vendors shown to him.</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g819b792f8d_1_70"/>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59" name="Shape 59"/>
        <p:cNvGrpSpPr/>
        <p:nvPr/>
      </p:nvGrpSpPr>
      <p:grpSpPr>
        <a:xfrm>
          <a:off x="0" y="0"/>
          <a:ext cx="0" cy="0"/>
          <a:chOff x="0" y="0"/>
          <a:chExt cx="0" cy="0"/>
        </a:xfrm>
      </p:grpSpPr>
      <p:sp>
        <p:nvSpPr>
          <p:cNvPr id="60" name="Google Shape;60;p3"/>
          <p:cNvSpPr/>
          <p:nvPr/>
        </p:nvSpPr>
        <p:spPr>
          <a:xfrm>
            <a:off x="285750" y="285750"/>
            <a:ext cx="8546400" cy="4286100"/>
          </a:xfrm>
          <a:prstGeom prst="roundRect">
            <a:avLst>
              <a:gd fmla="val 10707"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400"/>
              <a:buFont typeface="Arial"/>
              <a:buNone/>
            </a:pPr>
            <a:r>
              <a:rPr b="1" i="0" lang="en" sz="2400" u="none" cap="none" strike="noStrike">
                <a:solidFill>
                  <a:srgbClr val="FFFFFF"/>
                </a:solidFill>
                <a:latin typeface="Times New Roman"/>
                <a:ea typeface="Times New Roman"/>
                <a:cs typeface="Times New Roman"/>
                <a:sym typeface="Times New Roman"/>
              </a:rPr>
              <a:t>Swiggy Story</a:t>
            </a:r>
            <a:endParaRPr b="0" i="0" sz="2400" u="none" cap="none" strike="noStrike">
              <a:solidFill>
                <a:srgbClr val="FFFFFF"/>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rPr b="0" i="0" lang="en" sz="1200" u="none" cap="none" strike="noStrike">
                <a:solidFill>
                  <a:schemeClr val="lt1"/>
                </a:solidFill>
                <a:latin typeface="Times New Roman"/>
                <a:ea typeface="Times New Roman"/>
                <a:cs typeface="Times New Roman"/>
                <a:sym typeface="Times New Roman"/>
              </a:rPr>
              <a:t>It all started back in 2014 when two BITS Pilani graduates, Sriharsha Majety and Nandan Reddy decided they wanted to make life easier by </a:t>
            </a:r>
            <a:r>
              <a:rPr b="1" i="0" lang="en" sz="1200" u="none" cap="none" strike="noStrike">
                <a:solidFill>
                  <a:schemeClr val="lt1"/>
                </a:solidFill>
                <a:latin typeface="Times New Roman"/>
                <a:ea typeface="Times New Roman"/>
                <a:cs typeface="Times New Roman"/>
                <a:sym typeface="Times New Roman"/>
              </a:rPr>
              <a:t>changing the way India eats</a:t>
            </a:r>
            <a:r>
              <a:rPr b="0" i="0" lang="en" sz="1200" u="none" cap="none" strike="noStrike">
                <a:solidFill>
                  <a:schemeClr val="lt1"/>
                </a:solidFill>
                <a:latin typeface="Times New Roman"/>
                <a:ea typeface="Times New Roman"/>
                <a:cs typeface="Times New Roman"/>
                <a:sym typeface="Times New Roman"/>
              </a:rPr>
              <a:t> - all with just a tap! With their idea of ’</a:t>
            </a:r>
            <a:r>
              <a:rPr b="1" i="0" lang="en" sz="1200" u="none" cap="none" strike="noStrike">
                <a:solidFill>
                  <a:schemeClr val="lt1"/>
                </a:solidFill>
                <a:latin typeface="Times New Roman"/>
                <a:ea typeface="Times New Roman"/>
                <a:cs typeface="Times New Roman"/>
                <a:sym typeface="Times New Roman"/>
              </a:rPr>
              <a:t>hyperlocal food delivery</a:t>
            </a:r>
            <a:r>
              <a:rPr b="0" i="0" lang="en" sz="1200" u="none" cap="none" strike="noStrike">
                <a:solidFill>
                  <a:schemeClr val="lt1"/>
                </a:solidFill>
                <a:latin typeface="Times New Roman"/>
                <a:ea typeface="Times New Roman"/>
                <a:cs typeface="Times New Roman"/>
                <a:sym typeface="Times New Roman"/>
              </a:rPr>
              <a:t>’,</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rPr b="0" i="0" lang="en" sz="1200" u="none" cap="none" strike="noStrike">
                <a:solidFill>
                  <a:schemeClr val="lt1"/>
                </a:solidFill>
                <a:latin typeface="Times New Roman"/>
                <a:ea typeface="Times New Roman"/>
                <a:cs typeface="Times New Roman"/>
                <a:sym typeface="Times New Roman"/>
              </a:rPr>
              <a:t>Later they met Rahul Jaimini, who brought this vision to life with the first website. And with this, Swiggy was launched as a food ordering &amp; delivery platform. Swiggy's Story.</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2400"/>
              <a:buFont typeface="Arial"/>
              <a:buNone/>
            </a:pPr>
            <a:r>
              <a:rPr b="1" i="0" lang="en" sz="2400" u="none" cap="none" strike="noStrike">
                <a:solidFill>
                  <a:schemeClr val="lt1"/>
                </a:solidFill>
                <a:latin typeface="Times New Roman"/>
                <a:ea typeface="Times New Roman"/>
                <a:cs typeface="Times New Roman"/>
                <a:sym typeface="Times New Roman"/>
              </a:rPr>
              <a:t>Our mission</a:t>
            </a:r>
            <a:r>
              <a:rPr b="0" i="0" lang="en" sz="1800" u="none" cap="none" strike="noStrike">
                <a:solidFill>
                  <a:schemeClr val="lt1"/>
                </a:solidFill>
                <a:latin typeface="Times New Roman"/>
                <a:ea typeface="Times New Roman"/>
                <a:cs typeface="Times New Roman"/>
                <a:sym typeface="Times New Roman"/>
              </a:rPr>
              <a:t> </a:t>
            </a:r>
            <a:r>
              <a:rPr b="0" i="0" lang="en" sz="1200" u="none" cap="none" strike="noStrike">
                <a:solidFill>
                  <a:schemeClr val="lt1"/>
                </a:solidFill>
                <a:latin typeface="Times New Roman"/>
                <a:ea typeface="Times New Roman"/>
                <a:cs typeface="Times New Roman"/>
                <a:sym typeface="Times New Roman"/>
              </a:rPr>
              <a:t>is to change the way India eats apart from servicing the customer better than last year and widening the assortment to enable users to order on a higher frequency. Swiggy wants to be like a utility app for every Indian. We want people to order food at least 15-20 times a month. That can only happen if you solve deep problems and not just act as an occasional food delivery provider. For us, it is about how we balance growth and customer service in the long run.</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2400"/>
              <a:buFont typeface="Arial"/>
              <a:buNone/>
            </a:pPr>
            <a:r>
              <a:rPr b="1" i="0" lang="en" sz="2400" u="none" cap="none" strike="noStrike">
                <a:solidFill>
                  <a:schemeClr val="lt1"/>
                </a:solidFill>
                <a:latin typeface="Times New Roman"/>
                <a:ea typeface="Times New Roman"/>
                <a:cs typeface="Times New Roman"/>
                <a:sym typeface="Times New Roman"/>
              </a:rPr>
              <a:t>"Swiggy's vision</a:t>
            </a:r>
            <a:r>
              <a:rPr b="1" i="0" lang="en" sz="1800" u="none" cap="none" strike="noStrike">
                <a:solidFill>
                  <a:schemeClr val="lt1"/>
                </a:solidFill>
                <a:latin typeface="Times New Roman"/>
                <a:ea typeface="Times New Roman"/>
                <a:cs typeface="Times New Roman"/>
                <a:sym typeface="Times New Roman"/>
              </a:rPr>
              <a:t> </a:t>
            </a:r>
            <a:r>
              <a:rPr b="0" i="0" lang="en" sz="1200" u="none" cap="none" strike="noStrike">
                <a:solidFill>
                  <a:schemeClr val="lt1"/>
                </a:solidFill>
                <a:latin typeface="Times New Roman"/>
                <a:ea typeface="Times New Roman"/>
                <a:cs typeface="Times New Roman"/>
                <a:sym typeface="Times New Roman"/>
              </a:rPr>
              <a:t>is to elevate the quality of life of consumers by offering unparalleled convenience. As we work towards enabling this for a billion Indians, expanding to tier-3 and tier-4 cities is a critical step.</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1" name="Google Shape;61;p3"/>
          <p:cNvPicPr preferRelativeResize="0"/>
          <p:nvPr/>
        </p:nvPicPr>
        <p:blipFill rotWithShape="1">
          <a:blip r:embed="rId3">
            <a:alphaModFix/>
          </a:blip>
          <a:srcRect b="0" l="0" r="0" t="0"/>
          <a:stretch/>
        </p:blipFill>
        <p:spPr>
          <a:xfrm>
            <a:off x="8186450" y="0"/>
            <a:ext cx="957550" cy="957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65" name="Shape 65"/>
        <p:cNvGrpSpPr/>
        <p:nvPr/>
      </p:nvGrpSpPr>
      <p:grpSpPr>
        <a:xfrm>
          <a:off x="0" y="0"/>
          <a:ext cx="0" cy="0"/>
          <a:chOff x="0" y="0"/>
          <a:chExt cx="0" cy="0"/>
        </a:xfrm>
      </p:grpSpPr>
      <p:pic>
        <p:nvPicPr>
          <p:cNvPr id="66" name="Google Shape;66;p4"/>
          <p:cNvPicPr preferRelativeResize="0"/>
          <p:nvPr/>
        </p:nvPicPr>
        <p:blipFill rotWithShape="1">
          <a:blip r:embed="rId3">
            <a:alphaModFix/>
          </a:blip>
          <a:srcRect b="0" l="0" r="0" t="0"/>
          <a:stretch/>
        </p:blipFill>
        <p:spPr>
          <a:xfrm>
            <a:off x="4153427" y="2154925"/>
            <a:ext cx="957200" cy="957200"/>
          </a:xfrm>
          <a:prstGeom prst="rect">
            <a:avLst/>
          </a:prstGeom>
          <a:noFill/>
          <a:ln>
            <a:noFill/>
          </a:ln>
        </p:spPr>
      </p:pic>
      <p:sp>
        <p:nvSpPr>
          <p:cNvPr id="67" name="Google Shape;67;p4"/>
          <p:cNvSpPr/>
          <p:nvPr/>
        </p:nvSpPr>
        <p:spPr>
          <a:xfrm rot="10800000">
            <a:off x="5186825" y="204150"/>
            <a:ext cx="3610800" cy="2069400"/>
          </a:xfrm>
          <a:prstGeom prst="round1Rect">
            <a:avLst>
              <a:gd fmla="val 16667"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4"/>
          <p:cNvSpPr/>
          <p:nvPr/>
        </p:nvSpPr>
        <p:spPr>
          <a:xfrm flipH="1" rot="10800000">
            <a:off x="216475" y="169425"/>
            <a:ext cx="3853200" cy="2086800"/>
          </a:xfrm>
          <a:prstGeom prst="round1Rect">
            <a:avLst>
              <a:gd fmla="val 16667"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4"/>
          <p:cNvSpPr/>
          <p:nvPr/>
        </p:nvSpPr>
        <p:spPr>
          <a:xfrm flipH="1">
            <a:off x="5299325" y="2841675"/>
            <a:ext cx="3498300" cy="1835700"/>
          </a:xfrm>
          <a:prstGeom prst="round1Rect">
            <a:avLst>
              <a:gd fmla="val 16667"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4"/>
          <p:cNvSpPr/>
          <p:nvPr/>
        </p:nvSpPr>
        <p:spPr>
          <a:xfrm>
            <a:off x="216475" y="2869300"/>
            <a:ext cx="3888000" cy="1835700"/>
          </a:xfrm>
          <a:prstGeom prst="round1Rect">
            <a:avLst>
              <a:gd fmla="val 16667"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4"/>
          <p:cNvSpPr txBox="1"/>
          <p:nvPr/>
        </p:nvSpPr>
        <p:spPr>
          <a:xfrm>
            <a:off x="161000" y="178225"/>
            <a:ext cx="3745800" cy="2069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Times New Roman"/>
                <a:ea typeface="Times New Roman"/>
                <a:cs typeface="Times New Roman"/>
                <a:sym typeface="Times New Roman"/>
              </a:rPr>
              <a:t>  Executive Summary</a:t>
            </a:r>
            <a:endParaRPr b="1" i="0" sz="18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Swiggy is food ordering and delivering company.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A single window for ordering from a wide range of restaurants.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Exclusive fleet of delivery personnel to pickup orders from restaurants and deliver its customers.</a:t>
            </a:r>
            <a:endParaRPr b="0" i="0" sz="1200" u="none" cap="none" strike="noStrike">
              <a:solidFill>
                <a:srgbClr val="FFFFFF"/>
              </a:solidFill>
              <a:latin typeface="Times New Roman"/>
              <a:ea typeface="Times New Roman"/>
              <a:cs typeface="Times New Roman"/>
              <a:sym typeface="Times New Roman"/>
            </a:endParaRPr>
          </a:p>
        </p:txBody>
      </p:sp>
      <p:sp>
        <p:nvSpPr>
          <p:cNvPr id="72" name="Google Shape;72;p4"/>
          <p:cNvSpPr txBox="1"/>
          <p:nvPr/>
        </p:nvSpPr>
        <p:spPr>
          <a:xfrm>
            <a:off x="5091550" y="273300"/>
            <a:ext cx="3593400" cy="2026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Times New Roman"/>
                <a:ea typeface="Times New Roman"/>
                <a:cs typeface="Times New Roman"/>
                <a:sym typeface="Times New Roman"/>
              </a:rPr>
              <a:t>   Our USP</a:t>
            </a:r>
            <a:endParaRPr b="1" i="0" sz="18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i="0" sz="14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No minimum Order Value.</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Live Tracking.</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Lighting-fast-delivery. </a:t>
            </a:r>
            <a:endParaRPr b="0" i="0" sz="12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73" name="Google Shape;73;p4"/>
          <p:cNvSpPr txBox="1"/>
          <p:nvPr/>
        </p:nvSpPr>
        <p:spPr>
          <a:xfrm>
            <a:off x="230600" y="2869300"/>
            <a:ext cx="3745800" cy="191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Times New Roman"/>
                <a:ea typeface="Times New Roman"/>
                <a:cs typeface="Times New Roman"/>
                <a:sym typeface="Times New Roman"/>
              </a:rPr>
              <a:t> Target Customers</a:t>
            </a:r>
            <a:endParaRPr b="1" i="0" sz="18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i="0" sz="14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18-55 years old College Students.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Working Professionals.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E-Commerce Savvy.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Crowd that is living away from their hometown.</a:t>
            </a:r>
            <a:endParaRPr b="0" i="0" sz="12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4"/>
          <p:cNvSpPr txBox="1"/>
          <p:nvPr/>
        </p:nvSpPr>
        <p:spPr>
          <a:xfrm>
            <a:off x="5247400" y="2992250"/>
            <a:ext cx="3593400" cy="1411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Times New Roman"/>
                <a:ea typeface="Times New Roman"/>
                <a:cs typeface="Times New Roman"/>
                <a:sym typeface="Times New Roman"/>
              </a:rPr>
              <a:t>  Presence</a:t>
            </a:r>
            <a:endParaRPr b="1" i="0" sz="18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i="0" sz="1400" u="none" cap="none" strike="noStrike">
              <a:solidFill>
                <a:srgbClr val="FFFFFF"/>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Ahmedabad, Bangalore, Chennai, Delhi, Gurgaon, Hyderabad, Kolkata, Mumbai, Pune and 527 more cities</a:t>
            </a:r>
            <a:endParaRPr b="0" i="0" sz="12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78" name="Shape 78"/>
        <p:cNvGrpSpPr/>
        <p:nvPr/>
      </p:nvGrpSpPr>
      <p:grpSpPr>
        <a:xfrm>
          <a:off x="0" y="0"/>
          <a:ext cx="0" cy="0"/>
          <a:chOff x="0" y="0"/>
          <a:chExt cx="0" cy="0"/>
        </a:xfrm>
      </p:grpSpPr>
      <p:sp>
        <p:nvSpPr>
          <p:cNvPr id="79" name="Google Shape;79;p2"/>
          <p:cNvSpPr/>
          <p:nvPr/>
        </p:nvSpPr>
        <p:spPr>
          <a:xfrm>
            <a:off x="502225" y="476250"/>
            <a:ext cx="7983000" cy="38859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3000" u="none" cap="none" strike="noStrike">
                <a:solidFill>
                  <a:schemeClr val="lt1"/>
                </a:solidFill>
                <a:latin typeface="Times New Roman"/>
                <a:ea typeface="Times New Roman"/>
                <a:cs typeface="Times New Roman"/>
                <a:sym typeface="Times New Roman"/>
              </a:rPr>
              <a:t>SWOT Analysis</a:t>
            </a:r>
            <a:r>
              <a:rPr b="0" i="0" lang="en" sz="2400" u="none" cap="none" strike="noStrike">
                <a:solidFill>
                  <a:schemeClr val="lt1"/>
                </a:solidFill>
                <a:latin typeface="Times New Roman"/>
                <a:ea typeface="Times New Roman"/>
                <a:cs typeface="Times New Roman"/>
                <a:sym typeface="Times New Roman"/>
              </a:rPr>
              <a:t> - Swiggy</a:t>
            </a:r>
            <a:endParaRPr b="1" i="0" sz="14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0" i="0" lang="en" sz="1200" u="none" cap="none" strike="noStrike">
                <a:solidFill>
                  <a:schemeClr val="lt1"/>
                </a:solidFill>
                <a:latin typeface="Times New Roman"/>
                <a:ea typeface="Times New Roman"/>
                <a:cs typeface="Times New Roman"/>
                <a:sym typeface="Times New Roman"/>
              </a:rPr>
              <a:t>S.W.O.T. is an acronym that stands for Strengths, Weaknesses, Opportunities, and Threats. A SWOT analysis is an organized list of your business’s greatest strengths, weaknesses, opportunities, and threats.</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0" i="0" lang="en" sz="1200" u="none" cap="none" strike="noStrike">
                <a:solidFill>
                  <a:schemeClr val="lt1"/>
                </a:solidFill>
                <a:latin typeface="Times New Roman"/>
                <a:ea typeface="Times New Roman"/>
                <a:cs typeface="Times New Roman"/>
                <a:sym typeface="Times New Roman"/>
              </a:rPr>
              <a:t>Strengths and weaknesses are internal to the company (think: reputation, patents, location). You can change them over time but not without some work. Opportunities and threats are external (think: suppliers, competitors, prices)—they are out there in the market, happening whether you like it or not. You can’t change them.</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0" i="0" lang="en" sz="1200" u="none" cap="none" strike="noStrike">
                <a:solidFill>
                  <a:schemeClr val="lt1"/>
                </a:solidFill>
                <a:latin typeface="Times New Roman"/>
                <a:ea typeface="Times New Roman"/>
                <a:cs typeface="Times New Roman"/>
                <a:sym typeface="Times New Roman"/>
              </a:rPr>
              <a:t>Existing businesses can use a SWOT analysis, at any time, to assess a changing environment and respond proactively. In fact, I recommend conducting a strategy review meeting at least once a year that begins with a SWOT analysis.</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0" i="0" lang="en" sz="1200" u="none" cap="none" strike="noStrike">
                <a:solidFill>
                  <a:schemeClr val="lt1"/>
                </a:solidFill>
                <a:latin typeface="Times New Roman"/>
                <a:ea typeface="Times New Roman"/>
                <a:cs typeface="Times New Roman"/>
                <a:sym typeface="Times New Roman"/>
              </a:rPr>
              <a:t>New businesses should use a SWOT analysis as a part of their planning process. There is no “one size fits all” plan for your business, and thinking about your new business in terms of its unique “SWOTs” will put you on the right track right away, and save you from a lot of headaches later on.</a:t>
            </a:r>
            <a:endParaRPr b="0" i="0" sz="12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0" name="Google Shape;80;p2"/>
          <p:cNvPicPr preferRelativeResize="0"/>
          <p:nvPr/>
        </p:nvPicPr>
        <p:blipFill rotWithShape="1">
          <a:blip r:embed="rId3">
            <a:alphaModFix/>
          </a:blip>
          <a:srcRect b="0" l="0" r="0" t="0"/>
          <a:stretch/>
        </p:blipFill>
        <p:spPr>
          <a:xfrm>
            <a:off x="7826075" y="112725"/>
            <a:ext cx="1013125" cy="1013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84" name="Shape 84"/>
        <p:cNvGrpSpPr/>
        <p:nvPr/>
      </p:nvGrpSpPr>
      <p:grpSpPr>
        <a:xfrm>
          <a:off x="0" y="0"/>
          <a:ext cx="0" cy="0"/>
          <a:chOff x="0" y="0"/>
          <a:chExt cx="0" cy="0"/>
        </a:xfrm>
      </p:grpSpPr>
      <p:sp>
        <p:nvSpPr>
          <p:cNvPr id="85" name="Google Shape;85;p5"/>
          <p:cNvSpPr txBox="1"/>
          <p:nvPr/>
        </p:nvSpPr>
        <p:spPr>
          <a:xfrm>
            <a:off x="527200" y="285725"/>
            <a:ext cx="467700" cy="752700"/>
          </a:xfrm>
          <a:prstGeom prst="rect">
            <a:avLst/>
          </a:prstGeom>
          <a:noFill/>
          <a:ln>
            <a:noFill/>
          </a:ln>
          <a:effectLst>
            <a:outerShdw rotWithShape="0" algn="bl" dist="9525">
              <a:srgbClr val="000000"/>
            </a:outerShdw>
            <a:reflection blurRad="0" dir="0" dist="0" endA="0" endPos="1000" fadeDir="5400012" kx="0" rotWithShape="0" algn="bl" stA="24000" stPos="0" sy="-100000" ky="0"/>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0" lang="en" sz="4000" u="none" cap="none" strike="noStrike">
                <a:solidFill>
                  <a:srgbClr val="000000"/>
                </a:solidFill>
                <a:latin typeface="Arial"/>
                <a:ea typeface="Arial"/>
                <a:cs typeface="Arial"/>
                <a:sym typeface="Arial"/>
              </a:rPr>
              <a:t>S</a:t>
            </a:r>
            <a:endParaRPr b="0" i="0" sz="4000" u="none" cap="none" strike="noStrike">
              <a:solidFill>
                <a:srgbClr val="000000"/>
              </a:solidFill>
              <a:latin typeface="Arial"/>
              <a:ea typeface="Arial"/>
              <a:cs typeface="Arial"/>
              <a:sym typeface="Arial"/>
            </a:endParaRPr>
          </a:p>
        </p:txBody>
      </p:sp>
      <p:grpSp>
        <p:nvGrpSpPr>
          <p:cNvPr id="86" name="Google Shape;86;p5"/>
          <p:cNvGrpSpPr/>
          <p:nvPr/>
        </p:nvGrpSpPr>
        <p:grpSpPr>
          <a:xfrm>
            <a:off x="3043" y="25"/>
            <a:ext cx="4620788" cy="2362751"/>
            <a:chOff x="2096306" y="825714"/>
            <a:chExt cx="3846490" cy="1694700"/>
          </a:xfrm>
        </p:grpSpPr>
        <p:pic>
          <p:nvPicPr>
            <p:cNvPr id="87" name="Google Shape;87;p5"/>
            <p:cNvPicPr preferRelativeResize="0"/>
            <p:nvPr/>
          </p:nvPicPr>
          <p:blipFill rotWithShape="1">
            <a:blip r:embed="rId3">
              <a:alphaModFix/>
            </a:blip>
            <a:srcRect b="0" l="0" r="0" t="-351"/>
            <a:stretch/>
          </p:blipFill>
          <p:spPr>
            <a:xfrm>
              <a:off x="2109946" y="825717"/>
              <a:ext cx="3781915" cy="1677425"/>
            </a:xfrm>
            <a:prstGeom prst="rect">
              <a:avLst/>
            </a:prstGeom>
            <a:noFill/>
            <a:ln>
              <a:noFill/>
            </a:ln>
            <a:effectLst>
              <a:outerShdw blurRad="57150" rotWithShape="0" algn="bl" dir="5400000" dist="19050">
                <a:srgbClr val="B45F06">
                  <a:alpha val="45882"/>
                </a:srgbClr>
              </a:outerShdw>
              <a:reflection blurRad="0" dir="5400000" dist="19050" endA="0" endPos="9000" fadeDir="5400012" kx="0" rotWithShape="0" algn="bl" stA="66000" stPos="0" sy="-100000" ky="0"/>
            </a:effectLst>
          </p:spPr>
        </p:pic>
        <p:sp>
          <p:nvSpPr>
            <p:cNvPr id="88" name="Google Shape;88;p5"/>
            <p:cNvSpPr txBox="1"/>
            <p:nvPr/>
          </p:nvSpPr>
          <p:spPr>
            <a:xfrm>
              <a:off x="2803296" y="825714"/>
              <a:ext cx="3139500" cy="16947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FFFFFF"/>
                </a:buClr>
                <a:buSzPts val="1100"/>
                <a:buFont typeface="Times New Roman"/>
                <a:buAutoNum type="arabicPeriod"/>
              </a:pPr>
              <a:r>
                <a:rPr b="1" i="0" lang="en" sz="1100" u="none" cap="none" strike="noStrike">
                  <a:solidFill>
                    <a:srgbClr val="CC0000"/>
                  </a:solidFill>
                  <a:latin typeface="Times New Roman"/>
                  <a:ea typeface="Times New Roman"/>
                  <a:cs typeface="Times New Roman"/>
                  <a:sym typeface="Times New Roman"/>
                </a:rPr>
                <a:t>Fast Delivery: </a:t>
              </a:r>
              <a:r>
                <a:rPr b="0" i="0" lang="en" sz="1100" u="none" cap="none" strike="noStrike">
                  <a:solidFill>
                    <a:srgbClr val="FFFFFF"/>
                  </a:solidFill>
                  <a:latin typeface="Times New Roman"/>
                  <a:ea typeface="Times New Roman"/>
                  <a:cs typeface="Times New Roman"/>
                  <a:sym typeface="Times New Roman"/>
                </a:rPr>
                <a:t>Swiggy is always known for it. It has always taken care of their customers by delivering their order in time.</a:t>
              </a:r>
              <a:endParaRPr b="0" i="0" sz="1100" u="none" cap="none" strike="noStrike">
                <a:solidFill>
                  <a:srgbClr val="FFFFFF"/>
                </a:solidFill>
                <a:latin typeface="Times New Roman"/>
                <a:ea typeface="Times New Roman"/>
                <a:cs typeface="Times New Roman"/>
                <a:sym typeface="Times New Roman"/>
              </a:endParaRPr>
            </a:p>
            <a:p>
              <a:pPr indent="-298450" lvl="0" marL="457200" marR="0" rtl="0" algn="l">
                <a:lnSpc>
                  <a:spcPct val="100000"/>
                </a:lnSpc>
                <a:spcBef>
                  <a:spcPts val="0"/>
                </a:spcBef>
                <a:spcAft>
                  <a:spcPts val="0"/>
                </a:spcAft>
                <a:buClr>
                  <a:srgbClr val="FFFFFF"/>
                </a:buClr>
                <a:buSzPts val="1100"/>
                <a:buFont typeface="Times New Roman"/>
                <a:buAutoNum type="arabicPeriod"/>
              </a:pPr>
              <a:r>
                <a:rPr b="1" i="0" lang="en" sz="1100" u="none" cap="none" strike="noStrike">
                  <a:solidFill>
                    <a:srgbClr val="CC0000"/>
                  </a:solidFill>
                  <a:latin typeface="Times New Roman"/>
                  <a:ea typeface="Times New Roman"/>
                  <a:cs typeface="Times New Roman"/>
                  <a:sym typeface="Times New Roman"/>
                </a:rPr>
                <a:t>Sensible complete Image:</a:t>
              </a:r>
              <a:r>
                <a:rPr b="1" i="0" lang="en" sz="1100" u="none" cap="none" strike="noStrike">
                  <a:solidFill>
                    <a:srgbClr val="980000"/>
                  </a:solidFill>
                  <a:latin typeface="Times New Roman"/>
                  <a:ea typeface="Times New Roman"/>
                  <a:cs typeface="Times New Roman"/>
                  <a:sym typeface="Times New Roman"/>
                </a:rPr>
                <a:t> </a:t>
              </a:r>
              <a:r>
                <a:rPr b="0" i="0" lang="en" sz="1100" u="none" cap="none" strike="noStrike">
                  <a:solidFill>
                    <a:srgbClr val="FFFFFF"/>
                  </a:solidFill>
                  <a:latin typeface="Times New Roman"/>
                  <a:ea typeface="Times New Roman"/>
                  <a:cs typeface="Times New Roman"/>
                  <a:sym typeface="Times New Roman"/>
                </a:rPr>
                <a:t>We think of ordering food the First Name which click is Swiggy. It has developed clean and crystal image among people.</a:t>
              </a:r>
              <a:endParaRPr b="0" i="0" sz="1100" u="none" cap="none" strike="noStrike">
                <a:solidFill>
                  <a:srgbClr val="FFFFFF"/>
                </a:solidFill>
                <a:latin typeface="Times New Roman"/>
                <a:ea typeface="Times New Roman"/>
                <a:cs typeface="Times New Roman"/>
                <a:sym typeface="Times New Roman"/>
              </a:endParaRPr>
            </a:p>
            <a:p>
              <a:pPr indent="-298450" lvl="0" marL="457200" marR="0" rtl="0" algn="l">
                <a:lnSpc>
                  <a:spcPct val="100000"/>
                </a:lnSpc>
                <a:spcBef>
                  <a:spcPts val="0"/>
                </a:spcBef>
                <a:spcAft>
                  <a:spcPts val="0"/>
                </a:spcAft>
                <a:buClr>
                  <a:srgbClr val="FFFFFF"/>
                </a:buClr>
                <a:buSzPts val="1100"/>
                <a:buFont typeface="Times New Roman"/>
                <a:buAutoNum type="arabicPeriod"/>
              </a:pPr>
              <a:r>
                <a:rPr b="1" i="0" lang="en" sz="1100" u="none" cap="none" strike="noStrike">
                  <a:solidFill>
                    <a:srgbClr val="CC0000"/>
                  </a:solidFill>
                  <a:latin typeface="Times New Roman"/>
                  <a:ea typeface="Times New Roman"/>
                  <a:cs typeface="Times New Roman"/>
                  <a:sym typeface="Times New Roman"/>
                </a:rPr>
                <a:t>Trained folks for creating Delivery:</a:t>
              </a:r>
              <a:r>
                <a:rPr b="0" i="0" lang="en" sz="1100" u="none" cap="none" strike="noStrike">
                  <a:solidFill>
                    <a:srgbClr val="CC0000"/>
                  </a:solidFill>
                  <a:latin typeface="Times New Roman"/>
                  <a:ea typeface="Times New Roman"/>
                  <a:cs typeface="Times New Roman"/>
                  <a:sym typeface="Times New Roman"/>
                </a:rPr>
                <a:t> </a:t>
              </a:r>
              <a:r>
                <a:rPr b="0" i="0" lang="en" sz="1100" u="none" cap="none" strike="noStrike">
                  <a:solidFill>
                    <a:srgbClr val="FFFFFF"/>
                  </a:solidFill>
                  <a:latin typeface="Times New Roman"/>
                  <a:ea typeface="Times New Roman"/>
                  <a:cs typeface="Times New Roman"/>
                  <a:sym typeface="Times New Roman"/>
                </a:rPr>
                <a:t>Swiggy has well trained their team to March in the market.</a:t>
              </a:r>
              <a:endParaRPr b="0" i="0" sz="1100" u="none" cap="none" strike="noStrike">
                <a:solidFill>
                  <a:srgbClr val="FFFFFF"/>
                </a:solidFill>
                <a:latin typeface="Times New Roman"/>
                <a:ea typeface="Times New Roman"/>
                <a:cs typeface="Times New Roman"/>
                <a:sym typeface="Times New Roman"/>
              </a:endParaRPr>
            </a:p>
            <a:p>
              <a:pPr indent="-298450" lvl="0" marL="457200" marR="0" rtl="0" algn="l">
                <a:lnSpc>
                  <a:spcPct val="100000"/>
                </a:lnSpc>
                <a:spcBef>
                  <a:spcPts val="0"/>
                </a:spcBef>
                <a:spcAft>
                  <a:spcPts val="0"/>
                </a:spcAft>
                <a:buClr>
                  <a:srgbClr val="FFFFFF"/>
                </a:buClr>
                <a:buSzPts val="1100"/>
                <a:buFont typeface="Times New Roman"/>
                <a:buAutoNum type="arabicPeriod"/>
              </a:pPr>
              <a:r>
                <a:rPr b="1" i="0" lang="en" sz="1100" u="none" cap="none" strike="noStrike">
                  <a:solidFill>
                    <a:srgbClr val="CC0000"/>
                  </a:solidFill>
                  <a:latin typeface="Times New Roman"/>
                  <a:ea typeface="Times New Roman"/>
                  <a:cs typeface="Times New Roman"/>
                  <a:sym typeface="Times New Roman"/>
                </a:rPr>
                <a:t>Wide selection of eating place Offered: </a:t>
              </a:r>
              <a:r>
                <a:rPr b="0" i="0" lang="en" sz="1100" u="none" cap="none" strike="noStrike">
                  <a:solidFill>
                    <a:srgbClr val="FFFFFF"/>
                  </a:solidFill>
                  <a:latin typeface="Times New Roman"/>
                  <a:ea typeface="Times New Roman"/>
                  <a:cs typeface="Times New Roman"/>
                  <a:sym typeface="Times New Roman"/>
                </a:rPr>
                <a:t>The main USP Point of Swiggy is that they provide eating options from various places and wide ranges.</a:t>
              </a:r>
              <a:endParaRPr b="0" i="0" sz="1100" u="none" cap="none" strike="noStrike">
                <a:solidFill>
                  <a:srgbClr val="FFFFFF"/>
                </a:solidFill>
                <a:latin typeface="Times New Roman"/>
                <a:ea typeface="Times New Roman"/>
                <a:cs typeface="Times New Roman"/>
                <a:sym typeface="Times New Roman"/>
              </a:endParaRPr>
            </a:p>
            <a:p>
              <a:pPr indent="-298450" lvl="0" marL="457200" marR="0" rtl="0" algn="l">
                <a:lnSpc>
                  <a:spcPct val="100000"/>
                </a:lnSpc>
                <a:spcBef>
                  <a:spcPts val="0"/>
                </a:spcBef>
                <a:spcAft>
                  <a:spcPts val="0"/>
                </a:spcAft>
                <a:buClr>
                  <a:srgbClr val="FFFFFF"/>
                </a:buClr>
                <a:buSzPts val="1100"/>
                <a:buFont typeface="Times New Roman"/>
                <a:buAutoNum type="arabicPeriod"/>
              </a:pPr>
              <a:r>
                <a:rPr b="1" i="0" lang="en" sz="1100" u="none" cap="none" strike="noStrike">
                  <a:solidFill>
                    <a:srgbClr val="CC0000"/>
                  </a:solidFill>
                  <a:latin typeface="Times New Roman"/>
                  <a:ea typeface="Times New Roman"/>
                  <a:cs typeface="Times New Roman"/>
                  <a:sym typeface="Times New Roman"/>
                </a:rPr>
                <a:t>Neat Packaging: </a:t>
              </a:r>
              <a:r>
                <a:rPr b="0" i="0" lang="en" sz="1100" u="none" cap="none" strike="noStrike">
                  <a:solidFill>
                    <a:srgbClr val="FFFFFF"/>
                  </a:solidFill>
                  <a:latin typeface="Times New Roman"/>
                  <a:ea typeface="Times New Roman"/>
                  <a:cs typeface="Times New Roman"/>
                  <a:sym typeface="Times New Roman"/>
                </a:rPr>
                <a:t>Swiggy delivers the food with neat and hygienic packaging.</a:t>
              </a:r>
              <a:endParaRPr b="0" i="0" sz="11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pic>
          <p:nvPicPr>
            <p:cNvPr id="89" name="Google Shape;89;p5"/>
            <p:cNvPicPr preferRelativeResize="0"/>
            <p:nvPr/>
          </p:nvPicPr>
          <p:blipFill rotWithShape="1">
            <a:blip r:embed="rId4">
              <a:alphaModFix/>
            </a:blip>
            <a:srcRect b="0" l="0" r="0" t="0"/>
            <a:stretch/>
          </p:blipFill>
          <p:spPr>
            <a:xfrm>
              <a:off x="2096306" y="1698057"/>
              <a:ext cx="706980" cy="749296"/>
            </a:xfrm>
            <a:prstGeom prst="rect">
              <a:avLst/>
            </a:prstGeom>
            <a:noFill/>
            <a:ln>
              <a:noFill/>
            </a:ln>
          </p:spPr>
        </p:pic>
      </p:grpSp>
      <p:grpSp>
        <p:nvGrpSpPr>
          <p:cNvPr id="90" name="Google Shape;90;p5"/>
          <p:cNvGrpSpPr/>
          <p:nvPr/>
        </p:nvGrpSpPr>
        <p:grpSpPr>
          <a:xfrm>
            <a:off x="8652" y="2577646"/>
            <a:ext cx="4563530" cy="2372750"/>
            <a:chOff x="723476" y="2994173"/>
            <a:chExt cx="3550556" cy="1878662"/>
          </a:xfrm>
        </p:grpSpPr>
        <p:pic>
          <p:nvPicPr>
            <p:cNvPr id="91" name="Google Shape;91;p5"/>
            <p:cNvPicPr preferRelativeResize="0"/>
            <p:nvPr/>
          </p:nvPicPr>
          <p:blipFill rotWithShape="1">
            <a:blip r:embed="rId5">
              <a:alphaModFix/>
            </a:blip>
            <a:srcRect b="0" l="0" r="0" t="0"/>
            <a:stretch/>
          </p:blipFill>
          <p:spPr>
            <a:xfrm>
              <a:off x="723476" y="2994173"/>
              <a:ext cx="3550419" cy="1870744"/>
            </a:xfrm>
            <a:prstGeom prst="rect">
              <a:avLst/>
            </a:prstGeom>
            <a:noFill/>
            <a:ln>
              <a:noFill/>
            </a:ln>
            <a:effectLst>
              <a:outerShdw blurRad="57150" rotWithShape="0" algn="bl" dir="5400000" dist="19050">
                <a:srgbClr val="B45F06">
                  <a:alpha val="45882"/>
                </a:srgbClr>
              </a:outerShdw>
              <a:reflection blurRad="0" dir="5400000" dist="19050" endA="0" endPos="9000" fadeDir="5400012" kx="0" rotWithShape="0" algn="bl" stA="66000" stPos="0" sy="-100000" ky="0"/>
            </a:effectLst>
          </p:spPr>
        </p:pic>
        <p:sp>
          <p:nvSpPr>
            <p:cNvPr id="92" name="Google Shape;92;p5"/>
            <p:cNvSpPr txBox="1"/>
            <p:nvPr/>
          </p:nvSpPr>
          <p:spPr>
            <a:xfrm>
              <a:off x="924825" y="3086150"/>
              <a:ext cx="521100" cy="752700"/>
            </a:xfrm>
            <a:prstGeom prst="rect">
              <a:avLst/>
            </a:prstGeom>
            <a:noFill/>
            <a:ln>
              <a:noFill/>
            </a:ln>
            <a:effectLst>
              <a:outerShdw rotWithShape="0" algn="bl" dist="9525">
                <a:srgbClr val="000000"/>
              </a:outerShdw>
              <a:reflection blurRad="0" dir="0" dist="0" endA="0" endPos="1000" fadeDir="5400012" kx="0" rotWithShape="0" algn="bl" stA="24000" stPos="0" sy="-100000" ky="0"/>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0" lang="en" sz="4000" u="none" cap="none" strike="noStrike">
                  <a:solidFill>
                    <a:srgbClr val="000000"/>
                  </a:solidFill>
                  <a:latin typeface="Arial"/>
                  <a:ea typeface="Arial"/>
                  <a:cs typeface="Arial"/>
                  <a:sym typeface="Arial"/>
                </a:rPr>
                <a:t>O</a:t>
              </a:r>
              <a:endParaRPr b="0" i="0" sz="4000" u="none" cap="none" strike="noStrike">
                <a:solidFill>
                  <a:srgbClr val="000000"/>
                </a:solidFill>
                <a:latin typeface="Arial"/>
                <a:ea typeface="Arial"/>
                <a:cs typeface="Arial"/>
                <a:sym typeface="Arial"/>
              </a:endParaRPr>
            </a:p>
          </p:txBody>
        </p:sp>
        <p:sp>
          <p:nvSpPr>
            <p:cNvPr id="93" name="Google Shape;93;p5"/>
            <p:cNvSpPr txBox="1"/>
            <p:nvPr/>
          </p:nvSpPr>
          <p:spPr>
            <a:xfrm>
              <a:off x="1445932" y="3002035"/>
              <a:ext cx="2828100" cy="1870800"/>
            </a:xfrm>
            <a:prstGeom prst="rect">
              <a:avLst/>
            </a:prstGeom>
            <a:noFill/>
            <a:ln>
              <a:noFill/>
            </a:ln>
          </p:spPr>
          <p:txBody>
            <a:bodyPr anchorCtr="0" anchor="t" bIns="91425" lIns="91425" spcFirstLastPara="1" rIns="91425" wrap="square" tIns="91425">
              <a:noAutofit/>
            </a:bodyPr>
            <a:lstStyle/>
            <a:p>
              <a:pPr indent="-292100" lvl="0" marL="457200" marR="0" rtl="0" algn="l">
                <a:lnSpc>
                  <a:spcPct val="100000"/>
                </a:lnSpc>
                <a:spcBef>
                  <a:spcPts val="0"/>
                </a:spcBef>
                <a:spcAft>
                  <a:spcPts val="0"/>
                </a:spcAft>
                <a:buClr>
                  <a:srgbClr val="000000"/>
                </a:buClr>
                <a:buSzPts val="1000"/>
                <a:buFont typeface="Times New Roman"/>
                <a:buAutoNum type="arabicPeriod"/>
              </a:pPr>
              <a:r>
                <a:rPr b="0" i="0" lang="en" sz="1000" u="none" cap="none" strike="noStrike">
                  <a:solidFill>
                    <a:srgbClr val="000000"/>
                  </a:solidFill>
                  <a:latin typeface="Times New Roman"/>
                  <a:ea typeface="Times New Roman"/>
                  <a:cs typeface="Times New Roman"/>
                  <a:sym typeface="Times New Roman"/>
                </a:rPr>
                <a:t>Pioneer in Food Delivery Business: Swiggy was the first Platform to introduce this concept in the Market. They have shown a new way to Home –Delivery with minimal charges.</a:t>
              </a:r>
              <a:endParaRPr b="0" i="0" sz="1000" u="none" cap="none" strike="noStrike">
                <a:solidFill>
                  <a:srgbClr val="000000"/>
                </a:solidFill>
                <a:latin typeface="Times New Roman"/>
                <a:ea typeface="Times New Roman"/>
                <a:cs typeface="Times New Roman"/>
                <a:sym typeface="Times New Roman"/>
              </a:endParaRPr>
            </a:p>
            <a:p>
              <a:pPr indent="-292100" lvl="0" marL="457200" marR="0" rtl="0" algn="l">
                <a:lnSpc>
                  <a:spcPct val="100000"/>
                </a:lnSpc>
                <a:spcBef>
                  <a:spcPts val="0"/>
                </a:spcBef>
                <a:spcAft>
                  <a:spcPts val="0"/>
                </a:spcAft>
                <a:buClr>
                  <a:srgbClr val="000000"/>
                </a:buClr>
                <a:buSzPts val="1000"/>
                <a:buFont typeface="Times New Roman"/>
                <a:buAutoNum type="arabicPeriod"/>
              </a:pPr>
              <a:r>
                <a:rPr b="0" i="0" lang="en" sz="1000" u="none" cap="none" strike="noStrike">
                  <a:solidFill>
                    <a:srgbClr val="000000"/>
                  </a:solidFill>
                  <a:latin typeface="Times New Roman"/>
                  <a:ea typeface="Times New Roman"/>
                  <a:cs typeface="Times New Roman"/>
                  <a:sym typeface="Times New Roman"/>
                </a:rPr>
                <a:t>Growing marketplace for Potential Customers. They have shown People to rise and grow in the market.</a:t>
              </a:r>
              <a:endParaRPr b="0" i="0" sz="1000" u="none" cap="none" strike="noStrike">
                <a:solidFill>
                  <a:srgbClr val="000000"/>
                </a:solidFill>
                <a:latin typeface="Times New Roman"/>
                <a:ea typeface="Times New Roman"/>
                <a:cs typeface="Times New Roman"/>
                <a:sym typeface="Times New Roman"/>
              </a:endParaRPr>
            </a:p>
            <a:p>
              <a:pPr indent="-292100" lvl="0" marL="457200" marR="0" rtl="0" algn="l">
                <a:lnSpc>
                  <a:spcPct val="100000"/>
                </a:lnSpc>
                <a:spcBef>
                  <a:spcPts val="0"/>
                </a:spcBef>
                <a:spcAft>
                  <a:spcPts val="0"/>
                </a:spcAft>
                <a:buClr>
                  <a:srgbClr val="000000"/>
                </a:buClr>
                <a:buSzPts val="1000"/>
                <a:buFont typeface="Times New Roman"/>
                <a:buAutoNum type="arabicPeriod"/>
              </a:pPr>
              <a:r>
                <a:rPr b="0" i="0" lang="en" sz="1000" u="none" cap="none" strike="noStrike">
                  <a:solidFill>
                    <a:srgbClr val="000000"/>
                  </a:solidFill>
                  <a:latin typeface="Times New Roman"/>
                  <a:ea typeface="Times New Roman"/>
                  <a:cs typeface="Times New Roman"/>
                  <a:sym typeface="Times New Roman"/>
                </a:rPr>
                <a:t>Increase in Market Share </a:t>
              </a:r>
              <a:endParaRPr b="0" i="0" sz="1000" u="none" cap="none" strike="noStrike">
                <a:solidFill>
                  <a:srgbClr val="000000"/>
                </a:solidFill>
                <a:latin typeface="Times New Roman"/>
                <a:ea typeface="Times New Roman"/>
                <a:cs typeface="Times New Roman"/>
                <a:sym typeface="Times New Roman"/>
              </a:endParaRPr>
            </a:p>
            <a:p>
              <a:pPr indent="-292100" lvl="0" marL="457200" marR="0" rtl="0" algn="l">
                <a:lnSpc>
                  <a:spcPct val="100000"/>
                </a:lnSpc>
                <a:spcBef>
                  <a:spcPts val="0"/>
                </a:spcBef>
                <a:spcAft>
                  <a:spcPts val="0"/>
                </a:spcAft>
                <a:buClr>
                  <a:srgbClr val="000000"/>
                </a:buClr>
                <a:buSzPts val="1000"/>
                <a:buFont typeface="Times New Roman"/>
                <a:buAutoNum type="arabicPeriod"/>
              </a:pPr>
              <a:r>
                <a:rPr b="0" i="0" lang="en" sz="1000" u="none" cap="none" strike="noStrike">
                  <a:solidFill>
                    <a:srgbClr val="000000"/>
                  </a:solidFill>
                  <a:latin typeface="Times New Roman"/>
                  <a:ea typeface="Times New Roman"/>
                  <a:cs typeface="Times New Roman"/>
                  <a:sym typeface="Times New Roman"/>
                </a:rPr>
                <a:t>Value Effective and sensible Quality Food.: They need to increase their Zonal Restaurant Base to compete in Market.</a:t>
              </a:r>
              <a:endParaRPr b="0" i="0" sz="1000" u="none" cap="none" strike="noStrike">
                <a:solidFill>
                  <a:srgbClr val="000000"/>
                </a:solidFill>
                <a:latin typeface="Times New Roman"/>
                <a:ea typeface="Times New Roman"/>
                <a:cs typeface="Times New Roman"/>
                <a:sym typeface="Times New Roman"/>
              </a:endParaRPr>
            </a:p>
            <a:p>
              <a:pPr indent="-292100" lvl="0" marL="457200" marR="0" rtl="0" algn="l">
                <a:lnSpc>
                  <a:spcPct val="100000"/>
                </a:lnSpc>
                <a:spcBef>
                  <a:spcPts val="0"/>
                </a:spcBef>
                <a:spcAft>
                  <a:spcPts val="0"/>
                </a:spcAft>
                <a:buClr>
                  <a:srgbClr val="000000"/>
                </a:buClr>
                <a:buSzPts val="1000"/>
                <a:buFont typeface="Times New Roman"/>
                <a:buAutoNum type="arabicPeriod"/>
              </a:pPr>
              <a:r>
                <a:rPr b="0" i="0" lang="en" sz="1000" u="none" cap="none" strike="noStrike">
                  <a:solidFill>
                    <a:srgbClr val="000000"/>
                  </a:solidFill>
                  <a:latin typeface="Times New Roman"/>
                  <a:ea typeface="Times New Roman"/>
                  <a:cs typeface="Times New Roman"/>
                  <a:sym typeface="Times New Roman"/>
                </a:rPr>
                <a:t>Give higher Service: Delivery should be more quick and no charges.</a:t>
              </a:r>
              <a:endParaRPr b="0" i="0" sz="1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94" name="Google Shape;94;p5"/>
            <p:cNvPicPr preferRelativeResize="0"/>
            <p:nvPr/>
          </p:nvPicPr>
          <p:blipFill rotWithShape="1">
            <a:blip r:embed="rId6">
              <a:alphaModFix/>
            </a:blip>
            <a:srcRect b="0" l="0" r="0" t="0"/>
            <a:stretch/>
          </p:blipFill>
          <p:spPr>
            <a:xfrm>
              <a:off x="851350" y="4076058"/>
              <a:ext cx="668049" cy="685743"/>
            </a:xfrm>
            <a:prstGeom prst="rect">
              <a:avLst/>
            </a:prstGeom>
            <a:noFill/>
            <a:ln>
              <a:noFill/>
            </a:ln>
          </p:spPr>
        </p:pic>
      </p:grpSp>
      <p:grpSp>
        <p:nvGrpSpPr>
          <p:cNvPr id="95" name="Google Shape;95;p5"/>
          <p:cNvGrpSpPr/>
          <p:nvPr/>
        </p:nvGrpSpPr>
        <p:grpSpPr>
          <a:xfrm>
            <a:off x="4858093" y="17308"/>
            <a:ext cx="4286217" cy="2337924"/>
            <a:chOff x="5186800" y="394875"/>
            <a:chExt cx="3269675" cy="1841175"/>
          </a:xfrm>
        </p:grpSpPr>
        <p:pic>
          <p:nvPicPr>
            <p:cNvPr id="96" name="Google Shape;96;p5"/>
            <p:cNvPicPr preferRelativeResize="0"/>
            <p:nvPr/>
          </p:nvPicPr>
          <p:blipFill rotWithShape="1">
            <a:blip r:embed="rId7">
              <a:alphaModFix/>
            </a:blip>
            <a:srcRect b="0" l="0" r="0" t="0"/>
            <a:stretch/>
          </p:blipFill>
          <p:spPr>
            <a:xfrm>
              <a:off x="5186800" y="394875"/>
              <a:ext cx="3269675" cy="1841175"/>
            </a:xfrm>
            <a:prstGeom prst="rect">
              <a:avLst/>
            </a:prstGeom>
            <a:noFill/>
            <a:ln>
              <a:noFill/>
            </a:ln>
            <a:effectLst>
              <a:outerShdw blurRad="57150" rotWithShape="0" algn="bl" dir="5400000" dist="19050">
                <a:srgbClr val="B45F06">
                  <a:alpha val="45882"/>
                </a:srgbClr>
              </a:outerShdw>
              <a:reflection blurRad="0" dir="5400000" dist="19050" endA="0" endPos="9000" fadeDir="5400012" kx="0" rotWithShape="0" algn="bl" stA="66000" stPos="0" sy="-100000" ky="0"/>
            </a:effectLst>
          </p:spPr>
        </p:pic>
        <p:sp>
          <p:nvSpPr>
            <p:cNvPr id="97" name="Google Shape;97;p5"/>
            <p:cNvSpPr txBox="1"/>
            <p:nvPr/>
          </p:nvSpPr>
          <p:spPr>
            <a:xfrm>
              <a:off x="5230050" y="472825"/>
              <a:ext cx="592500" cy="752700"/>
            </a:xfrm>
            <a:prstGeom prst="rect">
              <a:avLst/>
            </a:prstGeom>
            <a:noFill/>
            <a:ln>
              <a:noFill/>
            </a:ln>
            <a:effectLst>
              <a:outerShdw rotWithShape="0" algn="bl" dist="9525">
                <a:srgbClr val="000000"/>
              </a:outerShdw>
              <a:reflection blurRad="0" dir="0" dist="0" endA="0" endPos="1000" fadeDir="5400012" kx="0" rotWithShape="0" algn="bl" stA="24000" stPos="0" sy="-100000" ky="0"/>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0" lang="en" sz="4000" u="none" cap="none" strike="noStrike">
                  <a:solidFill>
                    <a:srgbClr val="000000"/>
                  </a:solidFill>
                  <a:latin typeface="Arial"/>
                  <a:ea typeface="Arial"/>
                  <a:cs typeface="Arial"/>
                  <a:sym typeface="Arial"/>
                </a:rPr>
                <a:t>W</a:t>
              </a:r>
              <a:endParaRPr b="0" i="0" sz="4000" u="none" cap="none" strike="noStrike">
                <a:solidFill>
                  <a:srgbClr val="000000"/>
                </a:solidFill>
                <a:latin typeface="Arial"/>
                <a:ea typeface="Arial"/>
                <a:cs typeface="Arial"/>
                <a:sym typeface="Arial"/>
              </a:endParaRPr>
            </a:p>
          </p:txBody>
        </p:sp>
        <p:sp>
          <p:nvSpPr>
            <p:cNvPr id="98" name="Google Shape;98;p5"/>
            <p:cNvSpPr txBox="1"/>
            <p:nvPr/>
          </p:nvSpPr>
          <p:spPr>
            <a:xfrm>
              <a:off x="5880108" y="396719"/>
              <a:ext cx="2576100" cy="18393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00000"/>
                </a:lnSpc>
                <a:spcBef>
                  <a:spcPts val="0"/>
                </a:spcBef>
                <a:spcAft>
                  <a:spcPts val="0"/>
                </a:spcAft>
                <a:buClr>
                  <a:srgbClr val="FFFFFF"/>
                </a:buClr>
                <a:buSzPts val="1200"/>
                <a:buFont typeface="Times New Roman"/>
                <a:buAutoNum type="arabicPeriod"/>
              </a:pPr>
              <a:r>
                <a:rPr b="0" i="0" lang="en" sz="1200" u="none" cap="none" strike="noStrike">
                  <a:solidFill>
                    <a:srgbClr val="FFFFFF"/>
                  </a:solidFill>
                  <a:latin typeface="Times New Roman"/>
                  <a:ea typeface="Times New Roman"/>
                  <a:cs typeface="Times New Roman"/>
                  <a:sym typeface="Times New Roman"/>
                </a:rPr>
                <a:t>Orders solely on the market from the restaurants that are within the zone of the order placed. : Swiggy is targeting on the zonal restaurants. As their competitors are increasing they need to expand their restaurant.</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rgbClr val="FFFFFF"/>
                </a:buClr>
                <a:buSzPts val="1200"/>
                <a:buFont typeface="Times New Roman"/>
                <a:buAutoNum type="arabicPeriod"/>
              </a:pPr>
              <a:r>
                <a:rPr b="0" i="0" lang="en" sz="1200" u="none" cap="none" strike="noStrike">
                  <a:solidFill>
                    <a:srgbClr val="FFFFFF"/>
                  </a:solidFill>
                  <a:latin typeface="Times New Roman"/>
                  <a:ea typeface="Times New Roman"/>
                  <a:cs typeface="Times New Roman"/>
                  <a:sym typeface="Times New Roman"/>
                </a:rPr>
                <a:t>Premium restaurant are not present on them which can increase their Average Order value.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rgbClr val="FFFFFF"/>
                </a:buClr>
                <a:buSzPts val="1200"/>
                <a:buFont typeface="Times New Roman"/>
                <a:buAutoNum type="arabicPeriod"/>
              </a:pPr>
              <a:r>
                <a:rPr b="0" i="0" lang="en" sz="1200" u="none" cap="none" strike="noStrike">
                  <a:solidFill>
                    <a:srgbClr val="FFFFFF"/>
                  </a:solidFill>
                  <a:latin typeface="Times New Roman"/>
                  <a:ea typeface="Times New Roman"/>
                  <a:cs typeface="Times New Roman"/>
                  <a:sym typeface="Times New Roman"/>
                </a:rPr>
                <a:t>AOV-(Average Order Value) of order is between 200 to 250.</a:t>
              </a:r>
              <a:endParaRPr b="0" i="0" sz="12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9" name="Google Shape;99;p5"/>
            <p:cNvPicPr preferRelativeResize="0"/>
            <p:nvPr/>
          </p:nvPicPr>
          <p:blipFill rotWithShape="1">
            <a:blip r:embed="rId8">
              <a:alphaModFix/>
            </a:blip>
            <a:srcRect b="0" l="0" r="0" t="0"/>
            <a:stretch/>
          </p:blipFill>
          <p:spPr>
            <a:xfrm>
              <a:off x="5327475" y="1378725"/>
              <a:ext cx="668049" cy="668049"/>
            </a:xfrm>
            <a:prstGeom prst="rect">
              <a:avLst/>
            </a:prstGeom>
            <a:noFill/>
            <a:ln>
              <a:noFill/>
            </a:ln>
          </p:spPr>
        </p:pic>
      </p:grpSp>
      <p:grpSp>
        <p:nvGrpSpPr>
          <p:cNvPr id="100" name="Google Shape;100;p5"/>
          <p:cNvGrpSpPr/>
          <p:nvPr/>
        </p:nvGrpSpPr>
        <p:grpSpPr>
          <a:xfrm>
            <a:off x="4953209" y="2585432"/>
            <a:ext cx="4191397" cy="2320617"/>
            <a:chOff x="5230100" y="3023750"/>
            <a:chExt cx="3269675" cy="1841175"/>
          </a:xfrm>
        </p:grpSpPr>
        <p:pic>
          <p:nvPicPr>
            <p:cNvPr id="101" name="Google Shape;101;p5"/>
            <p:cNvPicPr preferRelativeResize="0"/>
            <p:nvPr/>
          </p:nvPicPr>
          <p:blipFill rotWithShape="1">
            <a:blip r:embed="rId9">
              <a:alphaModFix/>
            </a:blip>
            <a:srcRect b="0" l="0" r="0" t="0"/>
            <a:stretch/>
          </p:blipFill>
          <p:spPr>
            <a:xfrm>
              <a:off x="5230100" y="3023750"/>
              <a:ext cx="3269675" cy="1841175"/>
            </a:xfrm>
            <a:prstGeom prst="rect">
              <a:avLst/>
            </a:prstGeom>
            <a:noFill/>
            <a:ln>
              <a:noFill/>
            </a:ln>
            <a:effectLst>
              <a:outerShdw blurRad="57150" rotWithShape="0" algn="bl" dir="5400000" dist="19050">
                <a:srgbClr val="B45F06">
                  <a:alpha val="45882"/>
                </a:srgbClr>
              </a:outerShdw>
              <a:reflection blurRad="0" dir="5400000" dist="19050" endA="0" endPos="9000" fadeDir="5400012" kx="0" rotWithShape="0" algn="bl" stA="66000" stPos="0" sy="-100000" ky="0"/>
            </a:effectLst>
          </p:spPr>
        </p:pic>
        <p:sp>
          <p:nvSpPr>
            <p:cNvPr id="102" name="Google Shape;102;p5"/>
            <p:cNvSpPr txBox="1"/>
            <p:nvPr/>
          </p:nvSpPr>
          <p:spPr>
            <a:xfrm>
              <a:off x="5503839" y="3040910"/>
              <a:ext cx="467700" cy="752700"/>
            </a:xfrm>
            <a:prstGeom prst="rect">
              <a:avLst/>
            </a:prstGeom>
            <a:noFill/>
            <a:ln>
              <a:noFill/>
            </a:ln>
            <a:effectLst>
              <a:outerShdw rotWithShape="0" algn="bl" dist="9525">
                <a:srgbClr val="000000"/>
              </a:outerShdw>
              <a:reflection blurRad="0" dir="0" dist="0" endA="0" endPos="1000" fadeDir="5400012" kx="0" rotWithShape="0" algn="bl" stA="24000" stPos="0" sy="-100000" ky="0"/>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0" lang="en" sz="4000" u="none" cap="none" strike="noStrike">
                  <a:solidFill>
                    <a:srgbClr val="000000"/>
                  </a:solidFill>
                  <a:latin typeface="Arial"/>
                  <a:ea typeface="Arial"/>
                  <a:cs typeface="Arial"/>
                  <a:sym typeface="Arial"/>
                </a:rPr>
                <a:t>T</a:t>
              </a:r>
              <a:endParaRPr b="0" i="0" sz="4000" u="none" cap="none" strike="noStrike">
                <a:solidFill>
                  <a:srgbClr val="000000"/>
                </a:solidFill>
                <a:latin typeface="Arial"/>
                <a:ea typeface="Arial"/>
                <a:cs typeface="Arial"/>
                <a:sym typeface="Arial"/>
              </a:endParaRPr>
            </a:p>
          </p:txBody>
        </p:sp>
        <p:sp>
          <p:nvSpPr>
            <p:cNvPr id="103" name="Google Shape;103;p5"/>
            <p:cNvSpPr txBox="1"/>
            <p:nvPr/>
          </p:nvSpPr>
          <p:spPr>
            <a:xfrm>
              <a:off x="6130268" y="3040904"/>
              <a:ext cx="2369400" cy="18069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50000"/>
                </a:lnSpc>
                <a:spcBef>
                  <a:spcPts val="0"/>
                </a:spcBef>
                <a:spcAft>
                  <a:spcPts val="0"/>
                </a:spcAft>
                <a:buClr>
                  <a:srgbClr val="000000"/>
                </a:buClr>
                <a:buSzPts val="1200"/>
                <a:buFont typeface="Times New Roman"/>
                <a:buAutoNum type="arabicPeriod"/>
              </a:pPr>
              <a:r>
                <a:rPr b="0" i="0" lang="en" sz="1200" u="none" cap="none" strike="noStrike">
                  <a:solidFill>
                    <a:srgbClr val="000000"/>
                  </a:solidFill>
                  <a:latin typeface="Times New Roman"/>
                  <a:ea typeface="Times New Roman"/>
                  <a:cs typeface="Times New Roman"/>
                  <a:sym typeface="Times New Roman"/>
                </a:rPr>
                <a:t>Increasing Health consciousness.</a:t>
              </a:r>
              <a:endParaRPr b="0" i="0" sz="1200" u="none" cap="none" strike="noStrike">
                <a:solidFill>
                  <a:srgbClr val="000000"/>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000000"/>
                </a:buClr>
                <a:buSzPts val="1200"/>
                <a:buFont typeface="Times New Roman"/>
                <a:buAutoNum type="arabicPeriod"/>
              </a:pPr>
              <a:r>
                <a:rPr b="0" i="0" lang="en" sz="1200" u="none" cap="none" strike="noStrike">
                  <a:solidFill>
                    <a:srgbClr val="000000"/>
                  </a:solidFill>
                  <a:latin typeface="Times New Roman"/>
                  <a:ea typeface="Times New Roman"/>
                  <a:cs typeface="Times New Roman"/>
                  <a:sym typeface="Times New Roman"/>
                </a:rPr>
                <a:t>Increasing potential competitors.</a:t>
              </a:r>
              <a:endParaRPr b="0" i="0" sz="1200" u="none" cap="none" strike="noStrike">
                <a:solidFill>
                  <a:srgbClr val="000000"/>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000000"/>
                </a:buClr>
                <a:buSzPts val="1200"/>
                <a:buFont typeface="Times New Roman"/>
                <a:buAutoNum type="arabicPeriod"/>
              </a:pPr>
              <a:r>
                <a:rPr b="0" i="0" lang="en" sz="1200" u="none" cap="none" strike="noStrike">
                  <a:solidFill>
                    <a:srgbClr val="000000"/>
                  </a:solidFill>
                  <a:latin typeface="Times New Roman"/>
                  <a:ea typeface="Times New Roman"/>
                  <a:cs typeface="Times New Roman"/>
                  <a:sym typeface="Times New Roman"/>
                </a:rPr>
                <a:t>Negligence of potential competitors.</a:t>
              </a:r>
              <a:endParaRPr b="1" i="0" sz="1400" u="none" cap="none" strike="noStrike">
                <a:solidFill>
                  <a:srgbClr val="000000"/>
                </a:solidFill>
                <a:latin typeface="Arial"/>
                <a:ea typeface="Arial"/>
                <a:cs typeface="Arial"/>
                <a:sym typeface="Arial"/>
              </a:endParaRPr>
            </a:p>
          </p:txBody>
        </p:sp>
        <p:pic>
          <p:nvPicPr>
            <p:cNvPr id="104" name="Google Shape;104;p5"/>
            <p:cNvPicPr preferRelativeResize="0"/>
            <p:nvPr/>
          </p:nvPicPr>
          <p:blipFill rotWithShape="1">
            <a:blip r:embed="rId10">
              <a:alphaModFix/>
            </a:blip>
            <a:srcRect b="0" l="0" r="0" t="0"/>
            <a:stretch/>
          </p:blipFill>
          <p:spPr>
            <a:xfrm>
              <a:off x="5403676" y="4147534"/>
              <a:ext cx="668051" cy="542792"/>
            </a:xfrm>
            <a:prstGeom prst="rect">
              <a:avLst/>
            </a:prstGeom>
            <a:noFill/>
            <a:ln>
              <a:noFill/>
            </a:ln>
          </p:spPr>
        </p:pic>
      </p:grpSp>
      <p:pic>
        <p:nvPicPr>
          <p:cNvPr id="105" name="Google Shape;105;p5"/>
          <p:cNvPicPr preferRelativeResize="0"/>
          <p:nvPr/>
        </p:nvPicPr>
        <p:blipFill rotWithShape="1">
          <a:blip r:embed="rId11">
            <a:alphaModFix/>
          </a:blip>
          <a:srcRect b="0" l="0" r="0" t="0"/>
          <a:stretch/>
        </p:blipFill>
        <p:spPr>
          <a:xfrm>
            <a:off x="4429972" y="2126675"/>
            <a:ext cx="633275" cy="633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09" name="Shape 109"/>
        <p:cNvGrpSpPr/>
        <p:nvPr/>
      </p:nvGrpSpPr>
      <p:grpSpPr>
        <a:xfrm>
          <a:off x="0" y="0"/>
          <a:ext cx="0" cy="0"/>
          <a:chOff x="0" y="0"/>
          <a:chExt cx="0" cy="0"/>
        </a:xfrm>
      </p:grpSpPr>
      <p:sp>
        <p:nvSpPr>
          <p:cNvPr id="110" name="Google Shape;110;p6"/>
          <p:cNvSpPr/>
          <p:nvPr/>
        </p:nvSpPr>
        <p:spPr>
          <a:xfrm>
            <a:off x="320375" y="403200"/>
            <a:ext cx="8408100" cy="4269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800">
                <a:solidFill>
                  <a:schemeClr val="lt1"/>
                </a:solidFill>
                <a:latin typeface="Times New Roman"/>
                <a:ea typeface="Times New Roman"/>
                <a:cs typeface="Times New Roman"/>
                <a:sym typeface="Times New Roman"/>
              </a:rPr>
              <a:t>NTCP Diamond Framework Analysis</a:t>
            </a:r>
            <a:r>
              <a:rPr lang="en" sz="3000">
                <a:solidFill>
                  <a:schemeClr val="lt1"/>
                </a:solidFill>
                <a:latin typeface="Times New Roman"/>
                <a:ea typeface="Times New Roman"/>
                <a:cs typeface="Times New Roman"/>
                <a:sym typeface="Times New Roman"/>
              </a:rPr>
              <a:t> </a:t>
            </a:r>
            <a:r>
              <a:rPr lang="en">
                <a:solidFill>
                  <a:srgbClr val="CC0000"/>
                </a:solidFill>
                <a:latin typeface="Times New Roman"/>
                <a:ea typeface="Times New Roman"/>
                <a:cs typeface="Times New Roman"/>
                <a:sym typeface="Times New Roman"/>
              </a:rPr>
              <a:t>(Rider/Delivery Executive App)</a:t>
            </a:r>
            <a:endParaRPr b="1" i="0" u="none" cap="none" strike="noStrike">
              <a:solidFill>
                <a:srgbClr val="CC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1200">
                <a:solidFill>
                  <a:schemeClr val="lt1"/>
                </a:solidFill>
                <a:latin typeface="Times New Roman"/>
                <a:ea typeface="Times New Roman"/>
                <a:cs typeface="Times New Roman"/>
                <a:sym typeface="Times New Roman"/>
              </a:rPr>
              <a:t>Novelty – </a:t>
            </a:r>
            <a:r>
              <a:rPr lang="en" sz="1200">
                <a:solidFill>
                  <a:schemeClr val="lt1"/>
                </a:solidFill>
                <a:latin typeface="Times New Roman"/>
                <a:ea typeface="Times New Roman"/>
                <a:cs typeface="Times New Roman"/>
                <a:sym typeface="Times New Roman"/>
              </a:rPr>
              <a:t>Similar app have been built by amazon and big logistic companies. This was more for hyperlocal business. The way and features build had some uniqueness but not original.</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1200">
                <a:solidFill>
                  <a:schemeClr val="lt1"/>
                </a:solidFill>
                <a:latin typeface="Times New Roman"/>
                <a:ea typeface="Times New Roman"/>
                <a:cs typeface="Times New Roman"/>
                <a:sym typeface="Times New Roman"/>
              </a:rPr>
              <a:t>Technology – </a:t>
            </a:r>
            <a:r>
              <a:rPr lang="en" sz="1200">
                <a:solidFill>
                  <a:schemeClr val="lt1"/>
                </a:solidFill>
                <a:latin typeface="Times New Roman"/>
                <a:ea typeface="Times New Roman"/>
                <a:cs typeface="Times New Roman"/>
                <a:sym typeface="Times New Roman"/>
              </a:rPr>
              <a:t>From technology perspective this project is categorized as high tech because of the complexity and new technology used to help Customer see all the accurate ETA. Monitor the Rider, Track the rider.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1200">
                <a:solidFill>
                  <a:schemeClr val="lt1"/>
                </a:solidFill>
                <a:latin typeface="Times New Roman"/>
                <a:ea typeface="Times New Roman"/>
                <a:cs typeface="Times New Roman"/>
                <a:sym typeface="Times New Roman"/>
              </a:rPr>
              <a:t>Complexity - </a:t>
            </a:r>
            <a:r>
              <a:rPr lang="en" sz="1200">
                <a:solidFill>
                  <a:schemeClr val="lt1"/>
                </a:solidFill>
                <a:latin typeface="Times New Roman"/>
                <a:ea typeface="Times New Roman"/>
                <a:cs typeface="Times New Roman"/>
                <a:sym typeface="Times New Roman"/>
              </a:rPr>
              <a:t>This App is build with lot of complex component as this is the actual source which help us show restaurants, ETA and various section on the Customer App.</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1200">
                <a:solidFill>
                  <a:schemeClr val="lt1"/>
                </a:solidFill>
                <a:latin typeface="Times New Roman"/>
                <a:ea typeface="Times New Roman"/>
                <a:cs typeface="Times New Roman"/>
                <a:sym typeface="Times New Roman"/>
              </a:rPr>
              <a:t>Pace – </a:t>
            </a:r>
            <a:r>
              <a:rPr lang="en" sz="1200">
                <a:solidFill>
                  <a:schemeClr val="lt1"/>
                </a:solidFill>
                <a:latin typeface="Times New Roman"/>
                <a:ea typeface="Times New Roman"/>
                <a:cs typeface="Times New Roman"/>
                <a:sym typeface="Times New Roman"/>
              </a:rPr>
              <a:t>Will the right resource the time factore is eliminated and take care off. Microservice architecture helps us solve the time critical section..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1" name="Google Shape;111;p6"/>
          <p:cNvPicPr preferRelativeResize="0"/>
          <p:nvPr/>
        </p:nvPicPr>
        <p:blipFill rotWithShape="1">
          <a:blip r:embed="rId3">
            <a:alphaModFix/>
          </a:blip>
          <a:srcRect b="0" l="0" r="0" t="0"/>
          <a:stretch/>
        </p:blipFill>
        <p:spPr>
          <a:xfrm>
            <a:off x="8186450" y="0"/>
            <a:ext cx="957550" cy="9575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15" name="Shape 115"/>
        <p:cNvGrpSpPr/>
        <p:nvPr/>
      </p:nvGrpSpPr>
      <p:grpSpPr>
        <a:xfrm>
          <a:off x="0" y="0"/>
          <a:ext cx="0" cy="0"/>
          <a:chOff x="0" y="0"/>
          <a:chExt cx="0" cy="0"/>
        </a:xfrm>
      </p:grpSpPr>
      <p:pic>
        <p:nvPicPr>
          <p:cNvPr id="116" name="Google Shape;116;g819b792f8d_0_13"/>
          <p:cNvPicPr preferRelativeResize="0"/>
          <p:nvPr/>
        </p:nvPicPr>
        <p:blipFill>
          <a:blip r:embed="rId3">
            <a:alphaModFix/>
          </a:blip>
          <a:stretch>
            <a:fillRect/>
          </a:stretch>
        </p:blipFill>
        <p:spPr>
          <a:xfrm>
            <a:off x="0" y="0"/>
            <a:ext cx="9143999"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20" name="Shape 120"/>
        <p:cNvGrpSpPr/>
        <p:nvPr/>
      </p:nvGrpSpPr>
      <p:grpSpPr>
        <a:xfrm>
          <a:off x="0" y="0"/>
          <a:ext cx="0" cy="0"/>
          <a:chOff x="0" y="0"/>
          <a:chExt cx="0" cy="0"/>
        </a:xfrm>
      </p:grpSpPr>
      <p:sp>
        <p:nvSpPr>
          <p:cNvPr id="121" name="Google Shape;121;g819b792f8d_0_31"/>
          <p:cNvSpPr/>
          <p:nvPr/>
        </p:nvSpPr>
        <p:spPr>
          <a:xfrm>
            <a:off x="320375" y="225125"/>
            <a:ext cx="8538000" cy="47067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Business Case</a:t>
            </a:r>
            <a:endParaRPr b="1" i="1" sz="12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3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i="1" lang="en" sz="1300" u="sng">
                <a:solidFill>
                  <a:schemeClr val="lt1"/>
                </a:solidFill>
                <a:latin typeface="Times New Roman"/>
                <a:ea typeface="Times New Roman"/>
                <a:cs typeface="Times New Roman"/>
                <a:sym typeface="Times New Roman"/>
              </a:rPr>
              <a:t>The Restaurant Listing and Delivery Time Promised.</a:t>
            </a:r>
            <a:endParaRPr b="1" i="1" sz="13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When a customer opens the app, the first call is made to the Delivery system to figure out:</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1.The restaurants that are actually serviceable to the customer, which means those from which a delivery is possible within some stipulated time (say, at most 60 minutes).</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2.The expected delivery time of an order from a potential restaurant.</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i="1" lang="en" sz="1300" u="sng">
                <a:solidFill>
                  <a:schemeClr val="lt1"/>
                </a:solidFill>
                <a:latin typeface="Times New Roman"/>
                <a:ea typeface="Times New Roman"/>
                <a:cs typeface="Times New Roman"/>
                <a:sym typeface="Times New Roman"/>
              </a:rPr>
              <a:t>Estimating Last Mile Time</a:t>
            </a:r>
            <a:endParaRPr b="1" i="1" sz="13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Last Mile is the time taken by the Delivery Executive from the Restaurant to the Customer’s location.</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i="1" lang="en" sz="1300" u="sng">
                <a:solidFill>
                  <a:schemeClr val="lt1"/>
                </a:solidFill>
                <a:latin typeface="Times New Roman"/>
                <a:ea typeface="Times New Roman"/>
                <a:cs typeface="Times New Roman"/>
                <a:sym typeface="Times New Roman"/>
              </a:rPr>
              <a:t>Estimating Preparation Time</a:t>
            </a:r>
            <a:endParaRPr b="1" i="1" sz="13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Another big chunk of the Delivery Time is the time a restaurant takes to prepare the food. Estimating Preparation Time when the customer first opens the app is a really tricky concept, given that we don’t even know what or how much they might potentially order!</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i="1" lang="en" sz="1300" u="sng">
                <a:solidFill>
                  <a:schemeClr val="lt1"/>
                </a:solidFill>
                <a:latin typeface="Times New Roman"/>
                <a:ea typeface="Times New Roman"/>
                <a:cs typeface="Times New Roman"/>
                <a:sym typeface="Times New Roman"/>
              </a:rPr>
              <a:t>Just In Time Assignment (JIT)</a:t>
            </a:r>
            <a:endParaRPr b="1" i="1" sz="13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As soon as an order is placed on Swiggy, two wheels are set into motion: on one side, the restaurant starts preparing an order and on the other side, the system searches for nearby Delivery Executives and assigns them so they can head to the restaurant and pick up the order.</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200">
                <a:solidFill>
                  <a:schemeClr val="lt1"/>
                </a:solidFill>
                <a:latin typeface="Times New Roman"/>
                <a:ea typeface="Times New Roman"/>
                <a:cs typeface="Times New Roman"/>
                <a:sym typeface="Times New Roman"/>
              </a:rPr>
              <a:t>.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g819b792f8d_0_31"/>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400">
                <a:solidFill>
                  <a:schemeClr val="lt1"/>
                </a:solidFill>
                <a:latin typeface="Times New Roman"/>
                <a:ea typeface="Times New Roman"/>
                <a:cs typeface="Times New Roman"/>
                <a:sym typeface="Times New Roman"/>
              </a:rPr>
              <a:t>Project Charter</a:t>
            </a:r>
            <a:endParaRPr/>
          </a:p>
        </p:txBody>
      </p:sp>
      <p:pic>
        <p:nvPicPr>
          <p:cNvPr id="123" name="Google Shape;123;g819b792f8d_0_31"/>
          <p:cNvPicPr preferRelativeResize="0"/>
          <p:nvPr/>
        </p:nvPicPr>
        <p:blipFill>
          <a:blip r:embed="rId3">
            <a:alphaModFix/>
          </a:blip>
          <a:stretch>
            <a:fillRect/>
          </a:stretch>
        </p:blipFill>
        <p:spPr>
          <a:xfrm>
            <a:off x="6589575" y="0"/>
            <a:ext cx="2554425" cy="11949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27" name="Shape 127"/>
        <p:cNvGrpSpPr/>
        <p:nvPr/>
      </p:nvGrpSpPr>
      <p:grpSpPr>
        <a:xfrm>
          <a:off x="0" y="0"/>
          <a:ext cx="0" cy="0"/>
          <a:chOff x="0" y="0"/>
          <a:chExt cx="0" cy="0"/>
        </a:xfrm>
      </p:grpSpPr>
      <p:sp>
        <p:nvSpPr>
          <p:cNvPr id="128" name="Google Shape;128;g819b792f8d_0_43"/>
          <p:cNvSpPr/>
          <p:nvPr/>
        </p:nvSpPr>
        <p:spPr>
          <a:xfrm>
            <a:off x="320375" y="225125"/>
            <a:ext cx="8538000" cy="47067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Project Objectives</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g819b792f8d_0_43"/>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pic>
        <p:nvPicPr>
          <p:cNvPr id="130" name="Google Shape;130;g819b792f8d_0_43"/>
          <p:cNvPicPr preferRelativeResize="0"/>
          <p:nvPr/>
        </p:nvPicPr>
        <p:blipFill>
          <a:blip r:embed="rId3">
            <a:alphaModFix/>
          </a:blip>
          <a:stretch>
            <a:fillRect/>
          </a:stretch>
        </p:blipFill>
        <p:spPr>
          <a:xfrm>
            <a:off x="4994650" y="1148550"/>
            <a:ext cx="3655524" cy="3010851"/>
          </a:xfrm>
          <a:prstGeom prst="rect">
            <a:avLst/>
          </a:prstGeom>
          <a:noFill/>
          <a:ln>
            <a:noFill/>
          </a:ln>
        </p:spPr>
      </p:pic>
      <p:sp>
        <p:nvSpPr>
          <p:cNvPr id="131" name="Google Shape;131;g819b792f8d_0_43"/>
          <p:cNvSpPr txBox="1"/>
          <p:nvPr/>
        </p:nvSpPr>
        <p:spPr>
          <a:xfrm>
            <a:off x="614800" y="1134350"/>
            <a:ext cx="3879300" cy="3420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Times New Roman"/>
              <a:buAutoNum type="arabicPeriod"/>
            </a:pPr>
            <a:r>
              <a:rPr lang="en" sz="1800">
                <a:solidFill>
                  <a:srgbClr val="FFFFFF"/>
                </a:solidFill>
                <a:latin typeface="Times New Roman"/>
                <a:ea typeface="Times New Roman"/>
                <a:cs typeface="Times New Roman"/>
                <a:sym typeface="Times New Roman"/>
              </a:rPr>
              <a:t>It’s about finding just the right time to ensure delivery, but not too high to discourage the customer from placing an order.</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AutoNum type="arabicPeriod"/>
            </a:pPr>
            <a:r>
              <a:rPr lang="en" sz="1800">
                <a:solidFill>
                  <a:srgbClr val="FFFFFF"/>
                </a:solidFill>
                <a:latin typeface="Times New Roman"/>
                <a:ea typeface="Times New Roman"/>
                <a:cs typeface="Times New Roman"/>
                <a:sym typeface="Times New Roman"/>
              </a:rPr>
              <a:t>It’s also about providing ample choice of restaurants to the customer, but just enough so we can calculate their delivery times as quickly as possible.</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AutoNum type="arabicPeriod"/>
            </a:pPr>
            <a:r>
              <a:rPr lang="en" sz="1800">
                <a:solidFill>
                  <a:srgbClr val="FFFFFF"/>
                </a:solidFill>
                <a:latin typeface="Times New Roman"/>
                <a:ea typeface="Times New Roman"/>
                <a:cs typeface="Times New Roman"/>
                <a:sym typeface="Times New Roman"/>
              </a:rPr>
              <a:t>Everything in Delivery is about finding the </a:t>
            </a:r>
            <a:r>
              <a:rPr b="1" lang="en" sz="1800">
                <a:solidFill>
                  <a:srgbClr val="FFFFFF"/>
                </a:solidFill>
                <a:latin typeface="Times New Roman"/>
                <a:ea typeface="Times New Roman"/>
                <a:cs typeface="Times New Roman"/>
                <a:sym typeface="Times New Roman"/>
              </a:rPr>
              <a:t>Goldilocks value.</a:t>
            </a:r>
            <a:endParaRPr b="1"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